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16"/>
  </p:notesMasterIdLst>
  <p:sldIdLst>
    <p:sldId id="256" r:id="rId2"/>
    <p:sldId id="258" r:id="rId3"/>
    <p:sldId id="257" r:id="rId4"/>
    <p:sldId id="262" r:id="rId5"/>
    <p:sldId id="273" r:id="rId6"/>
    <p:sldId id="276" r:id="rId7"/>
    <p:sldId id="263" r:id="rId8"/>
    <p:sldId id="278" r:id="rId9"/>
    <p:sldId id="277" r:id="rId10"/>
    <p:sldId id="265" r:id="rId11"/>
    <p:sldId id="279" r:id="rId12"/>
    <p:sldId id="280" r:id="rId13"/>
    <p:sldId id="269" r:id="rId14"/>
    <p:sldId id="281" r:id="rId15"/>
  </p:sldIdLst>
  <p:sldSz cx="18288000" cy="10287000"/>
  <p:notesSz cx="6858000" cy="9144000"/>
  <p:embeddedFontLst>
    <p:embeddedFont>
      <p:font typeface="Cambria Math" panose="02040503050406030204" pitchFamily="18" charset="0"/>
      <p:regular r:id="rId17"/>
    </p:embeddedFont>
    <p:embeddedFont>
      <p:font typeface="Poppins" panose="000005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69E"/>
    <a:srgbClr val="096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87943F-661C-4A73-8507-10E147870EF0}" v="29" dt="2025-11-15T11:11:00.197"/>
  </p1510:revLst>
</p1510:revInfo>
</file>

<file path=ppt/tableStyles.xml><?xml version="1.0" encoding="utf-8"?>
<a:tblStyleLst xmlns:a="http://schemas.openxmlformats.org/drawingml/2006/main" def="{2ED01079-DA22-4972-B7E5-D0FA10F8A72A}">
  <a:tblStyle styleId="{2ED01079-DA22-4972-B7E5-D0FA10F8A7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849" autoAdjust="0"/>
  </p:normalViewPr>
  <p:slideViewPr>
    <p:cSldViewPr snapToGrid="0">
      <p:cViewPr>
        <p:scale>
          <a:sx n="53" d="100"/>
          <a:sy n="53" d="100"/>
        </p:scale>
        <p:origin x="140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vya amballa" userId="3fd0b645a323dae2" providerId="LiveId" clId="{1DB5893D-591C-4C59-A971-F74F3B878D47}"/>
    <pc:docChg chg="undo custSel modSld">
      <pc:chgData name="kavya amballa" userId="3fd0b645a323dae2" providerId="LiveId" clId="{1DB5893D-591C-4C59-A971-F74F3B878D47}" dt="2025-11-15T12:34:01.560" v="586" actId="20577"/>
      <pc:docMkLst>
        <pc:docMk/>
      </pc:docMkLst>
      <pc:sldChg chg="modSp mod">
        <pc:chgData name="kavya amballa" userId="3fd0b645a323dae2" providerId="LiveId" clId="{1DB5893D-591C-4C59-A971-F74F3B878D47}" dt="2025-11-15T11:11:53.784" v="578" actId="1076"/>
        <pc:sldMkLst>
          <pc:docMk/>
          <pc:sldMk cId="0" sldId="257"/>
        </pc:sldMkLst>
        <pc:graphicFrameChg chg="mod modGraphic">
          <ac:chgData name="kavya amballa" userId="3fd0b645a323dae2" providerId="LiveId" clId="{1DB5893D-591C-4C59-A971-F74F3B878D47}" dt="2025-11-15T11:11:53.784" v="578" actId="1076"/>
          <ac:graphicFrameMkLst>
            <pc:docMk/>
            <pc:sldMk cId="0" sldId="257"/>
            <ac:graphicFrameMk id="78" creationId="{00000000-0000-0000-0000-000000000000}"/>
          </ac:graphicFrameMkLst>
        </pc:graphicFrameChg>
      </pc:sldChg>
      <pc:sldChg chg="modSp mod">
        <pc:chgData name="kavya amballa" userId="3fd0b645a323dae2" providerId="LiveId" clId="{1DB5893D-591C-4C59-A971-F74F3B878D47}" dt="2025-11-15T12:34:01.560" v="586" actId="20577"/>
        <pc:sldMkLst>
          <pc:docMk/>
          <pc:sldMk cId="0" sldId="258"/>
        </pc:sldMkLst>
        <pc:spChg chg="mod">
          <ac:chgData name="kavya amballa" userId="3fd0b645a323dae2" providerId="LiveId" clId="{1DB5893D-591C-4C59-A971-F74F3B878D47}" dt="2025-11-15T12:34:01.560" v="586" actId="20577"/>
          <ac:spMkLst>
            <pc:docMk/>
            <pc:sldMk cId="0" sldId="258"/>
            <ac:spMk id="91" creationId="{00000000-0000-0000-0000-000000000000}"/>
          </ac:spMkLst>
        </pc:spChg>
      </pc:sldChg>
      <pc:sldChg chg="addSp delSp modSp mod">
        <pc:chgData name="kavya amballa" userId="3fd0b645a323dae2" providerId="LiveId" clId="{1DB5893D-591C-4C59-A971-F74F3B878D47}" dt="2025-11-15T11:10:43.710" v="575" actId="1076"/>
        <pc:sldMkLst>
          <pc:docMk/>
          <pc:sldMk cId="0" sldId="263"/>
        </pc:sldMkLst>
        <pc:spChg chg="add">
          <ac:chgData name="kavya amballa" userId="3fd0b645a323dae2" providerId="LiveId" clId="{1DB5893D-591C-4C59-A971-F74F3B878D47}" dt="2025-11-15T05:08:05.452" v="53"/>
          <ac:spMkLst>
            <pc:docMk/>
            <pc:sldMk cId="0" sldId="263"/>
            <ac:spMk id="2" creationId="{C3B22834-ACBB-357B-1199-74114A5E3B78}"/>
          </ac:spMkLst>
        </pc:spChg>
        <pc:spChg chg="add mod">
          <ac:chgData name="kavya amballa" userId="3fd0b645a323dae2" providerId="LiveId" clId="{1DB5893D-591C-4C59-A971-F74F3B878D47}" dt="2025-11-15T07:59:53.858" v="556" actId="207"/>
          <ac:spMkLst>
            <pc:docMk/>
            <pc:sldMk cId="0" sldId="263"/>
            <ac:spMk id="2" creationId="{FDB464DD-E775-347E-B07E-9069DD708BA8}"/>
          </ac:spMkLst>
        </pc:spChg>
        <pc:spChg chg="add del mod">
          <ac:chgData name="kavya amballa" userId="3fd0b645a323dae2" providerId="LiveId" clId="{1DB5893D-591C-4C59-A971-F74F3B878D47}" dt="2025-11-15T05:09:01.035" v="354" actId="478"/>
          <ac:spMkLst>
            <pc:docMk/>
            <pc:sldMk cId="0" sldId="263"/>
            <ac:spMk id="3" creationId="{E30718A2-99FA-0FD0-7FBD-AD6A41C108E7}"/>
          </ac:spMkLst>
        </pc:spChg>
        <pc:spChg chg="mod">
          <ac:chgData name="kavya amballa" userId="3fd0b645a323dae2" providerId="LiveId" clId="{1DB5893D-591C-4C59-A971-F74F3B878D47}" dt="2025-11-15T11:10:43.710" v="575" actId="1076"/>
          <ac:spMkLst>
            <pc:docMk/>
            <pc:sldMk cId="0" sldId="263"/>
            <ac:spMk id="196" creationId="{00000000-0000-0000-0000-000000000000}"/>
          </ac:spMkLst>
        </pc:spChg>
      </pc:sldChg>
      <pc:sldChg chg="addSp delSp modSp mod">
        <pc:chgData name="kavya amballa" userId="3fd0b645a323dae2" providerId="LiveId" clId="{1DB5893D-591C-4C59-A971-F74F3B878D47}" dt="2025-11-15T06:19:55.687" v="492" actId="123"/>
        <pc:sldMkLst>
          <pc:docMk/>
          <pc:sldMk cId="0" sldId="265"/>
        </pc:sldMkLst>
        <pc:spChg chg="add">
          <ac:chgData name="kavya amballa" userId="3fd0b645a323dae2" providerId="LiveId" clId="{1DB5893D-591C-4C59-A971-F74F3B878D47}" dt="2025-11-15T05:21:23.315" v="439"/>
          <ac:spMkLst>
            <pc:docMk/>
            <pc:sldMk cId="0" sldId="265"/>
            <ac:spMk id="2" creationId="{6F571027-840B-B1C1-C808-90734247B836}"/>
          </ac:spMkLst>
        </pc:spChg>
        <pc:spChg chg="add del mod">
          <ac:chgData name="kavya amballa" userId="3fd0b645a323dae2" providerId="LiveId" clId="{1DB5893D-591C-4C59-A971-F74F3B878D47}" dt="2025-11-15T05:22:28.394" v="457"/>
          <ac:spMkLst>
            <pc:docMk/>
            <pc:sldMk cId="0" sldId="265"/>
            <ac:spMk id="3" creationId="{32D716BC-3F67-51DC-1CC3-6E0A2853809D}"/>
          </ac:spMkLst>
        </pc:spChg>
        <pc:spChg chg="mod">
          <ac:chgData name="kavya amballa" userId="3fd0b645a323dae2" providerId="LiveId" clId="{1DB5893D-591C-4C59-A971-F74F3B878D47}" dt="2025-11-15T06:19:55.687" v="492" actId="123"/>
          <ac:spMkLst>
            <pc:docMk/>
            <pc:sldMk cId="0" sldId="265"/>
            <ac:spMk id="231" creationId="{00000000-0000-0000-0000-000000000000}"/>
          </ac:spMkLst>
        </pc:spChg>
      </pc:sldChg>
      <pc:sldChg chg="modSp mod">
        <pc:chgData name="kavya amballa" userId="3fd0b645a323dae2" providerId="LiveId" clId="{1DB5893D-591C-4C59-A971-F74F3B878D47}" dt="2025-11-15T11:11:00.195" v="577" actId="1076"/>
        <pc:sldMkLst>
          <pc:docMk/>
          <pc:sldMk cId="1708426692" sldId="277"/>
        </pc:sldMkLst>
        <pc:spChg chg="mod">
          <ac:chgData name="kavya amballa" userId="3fd0b645a323dae2" providerId="LiveId" clId="{1DB5893D-591C-4C59-A971-F74F3B878D47}" dt="2025-11-15T11:11:00.195" v="577" actId="1076"/>
          <ac:spMkLst>
            <pc:docMk/>
            <pc:sldMk cId="1708426692" sldId="277"/>
            <ac:spMk id="4" creationId="{5CA22D13-7840-8AE1-13BE-78DED8E597AC}"/>
          </ac:spMkLst>
        </pc:spChg>
      </pc:sldChg>
      <pc:sldChg chg="addSp delSp modSp mod">
        <pc:chgData name="kavya amballa" userId="3fd0b645a323dae2" providerId="LiveId" clId="{1DB5893D-591C-4C59-A971-F74F3B878D47}" dt="2025-11-15T11:10:55.423" v="576" actId="1076"/>
        <pc:sldMkLst>
          <pc:docMk/>
          <pc:sldMk cId="1221438172" sldId="278"/>
        </pc:sldMkLst>
        <pc:spChg chg="add del mod">
          <ac:chgData name="kavya amballa" userId="3fd0b645a323dae2" providerId="LiveId" clId="{1DB5893D-591C-4C59-A971-F74F3B878D47}" dt="2025-11-15T05:14:49.550" v="429"/>
          <ac:spMkLst>
            <pc:docMk/>
            <pc:sldMk cId="1221438172" sldId="278"/>
            <ac:spMk id="3" creationId="{9F5E4D0A-00D9-E2C1-B760-4FC3C17019FB}"/>
          </ac:spMkLst>
        </pc:spChg>
        <pc:spChg chg="mod">
          <ac:chgData name="kavya amballa" userId="3fd0b645a323dae2" providerId="LiveId" clId="{1DB5893D-591C-4C59-A971-F74F3B878D47}" dt="2025-11-15T11:10:55.423" v="576" actId="1076"/>
          <ac:spMkLst>
            <pc:docMk/>
            <pc:sldMk cId="1221438172" sldId="278"/>
            <ac:spMk id="4" creationId="{EB272FE3-1D19-921C-598F-F3250694EF4C}"/>
          </ac:spMkLst>
        </pc:spChg>
      </pc:sldChg>
      <pc:sldChg chg="addSp delSp modSp mod">
        <pc:chgData name="kavya amballa" userId="3fd0b645a323dae2" providerId="LiveId" clId="{1DB5893D-591C-4C59-A971-F74F3B878D47}" dt="2025-11-15T06:19:42.214" v="491" actId="123"/>
        <pc:sldMkLst>
          <pc:docMk/>
          <pc:sldMk cId="3981052871" sldId="279"/>
        </pc:sldMkLst>
        <pc:spChg chg="add del mod">
          <ac:chgData name="kavya amballa" userId="3fd0b645a323dae2" providerId="LiveId" clId="{1DB5893D-591C-4C59-A971-F74F3B878D47}" dt="2025-11-15T06:16:54.976" v="466"/>
          <ac:spMkLst>
            <pc:docMk/>
            <pc:sldMk cId="3981052871" sldId="279"/>
            <ac:spMk id="2" creationId="{A59604E1-08A7-9041-9138-4A8E53586EA8}"/>
          </ac:spMkLst>
        </pc:spChg>
        <pc:spChg chg="mod">
          <ac:chgData name="kavya amballa" userId="3fd0b645a323dae2" providerId="LiveId" clId="{1DB5893D-591C-4C59-A971-F74F3B878D47}" dt="2025-11-15T06:19:42.214" v="491" actId="123"/>
          <ac:spMkLst>
            <pc:docMk/>
            <pc:sldMk cId="3981052871" sldId="279"/>
            <ac:spMk id="231" creationId="{B8FCE9D1-C8B4-88FF-523A-81D5199E7D67}"/>
          </ac:spMkLst>
        </pc:spChg>
        <pc:graphicFrameChg chg="add del mod modGraphic">
          <ac:chgData name="kavya amballa" userId="3fd0b645a323dae2" providerId="LiveId" clId="{1DB5893D-591C-4C59-A971-F74F3B878D47}" dt="2025-11-15T06:17:07.090" v="469" actId="478"/>
          <ac:graphicFrameMkLst>
            <pc:docMk/>
            <pc:sldMk cId="3981052871" sldId="279"/>
            <ac:graphicFrameMk id="3" creationId="{038F019D-5AFF-0917-0B57-BCD9CA14CCAB}"/>
          </ac:graphicFrameMkLst>
        </pc:graphicFrameChg>
        <pc:picChg chg="add mod">
          <ac:chgData name="kavya amballa" userId="3fd0b645a323dae2" providerId="LiveId" clId="{1DB5893D-591C-4C59-A971-F74F3B878D47}" dt="2025-11-15T06:17:22.679" v="473"/>
          <ac:picMkLst>
            <pc:docMk/>
            <pc:sldMk cId="3981052871" sldId="279"/>
            <ac:picMk id="4098" creationId="{145A407F-8C6B-FE0E-2D54-3D7E1B8C7355}"/>
          </ac:picMkLst>
        </pc:picChg>
        <pc:picChg chg="del">
          <ac:chgData name="kavya amballa" userId="3fd0b645a323dae2" providerId="LiveId" clId="{1DB5893D-591C-4C59-A971-F74F3B878D47}" dt="2025-11-15T06:16:54.973" v="464" actId="478"/>
          <ac:picMkLst>
            <pc:docMk/>
            <pc:sldMk cId="3981052871" sldId="279"/>
            <ac:picMk id="6145" creationId="{5A8B11D9-3BB8-E87F-1DC5-37726494AB7F}"/>
          </ac:picMkLst>
        </pc:picChg>
      </pc:sldChg>
      <pc:sldChg chg="addSp delSp modSp mod">
        <pc:chgData name="kavya amballa" userId="3fd0b645a323dae2" providerId="LiveId" clId="{1DB5893D-591C-4C59-A971-F74F3B878D47}" dt="2025-11-15T06:31:41.378" v="543"/>
        <pc:sldMkLst>
          <pc:docMk/>
          <pc:sldMk cId="688007909" sldId="280"/>
        </pc:sldMkLst>
        <pc:spChg chg="add">
          <ac:chgData name="kavya amballa" userId="3fd0b645a323dae2" providerId="LiveId" clId="{1DB5893D-591C-4C59-A971-F74F3B878D47}" dt="2025-11-15T06:22:36.717" v="494"/>
          <ac:spMkLst>
            <pc:docMk/>
            <pc:sldMk cId="688007909" sldId="280"/>
            <ac:spMk id="2" creationId="{48641AAD-0D22-2CE4-D502-E76A92676185}"/>
          </ac:spMkLst>
        </pc:spChg>
        <pc:spChg chg="add">
          <ac:chgData name="kavya amballa" userId="3fd0b645a323dae2" providerId="LiveId" clId="{1DB5893D-591C-4C59-A971-F74F3B878D47}" dt="2025-11-15T06:30:37.215" v="497"/>
          <ac:spMkLst>
            <pc:docMk/>
            <pc:sldMk cId="688007909" sldId="280"/>
            <ac:spMk id="3" creationId="{E4139125-4B3A-871F-84CC-09FB8BEAB7CB}"/>
          </ac:spMkLst>
        </pc:spChg>
        <pc:spChg chg="add del mod">
          <ac:chgData name="kavya amballa" userId="3fd0b645a323dae2" providerId="LiveId" clId="{1DB5893D-591C-4C59-A971-F74F3B878D47}" dt="2025-11-15T06:31:41.378" v="543"/>
          <ac:spMkLst>
            <pc:docMk/>
            <pc:sldMk cId="688007909" sldId="280"/>
            <ac:spMk id="4" creationId="{7904B330-52C6-CCF8-4743-85786E25DB26}"/>
          </ac:spMkLst>
        </pc:spChg>
        <pc:spChg chg="mod">
          <ac:chgData name="kavya amballa" userId="3fd0b645a323dae2" providerId="LiveId" clId="{1DB5893D-591C-4C59-A971-F74F3B878D47}" dt="2025-11-15T06:31:33.804" v="541" actId="20577"/>
          <ac:spMkLst>
            <pc:docMk/>
            <pc:sldMk cId="688007909" sldId="280"/>
            <ac:spMk id="231" creationId="{F7397886-2B69-151F-B643-245C0E086C50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A6BE20C7-A8BC-538C-A300-FC684FA7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:notes">
            <a:extLst>
              <a:ext uri="{FF2B5EF4-FFF2-40B4-BE49-F238E27FC236}">
                <a16:creationId xmlns:a16="http://schemas.microsoft.com/office/drawing/2014/main" id="{D0C2190D-CAC6-397B-97B1-1BC0B86AFD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0:notes">
            <a:extLst>
              <a:ext uri="{FF2B5EF4-FFF2-40B4-BE49-F238E27FC236}">
                <a16:creationId xmlns:a16="http://schemas.microsoft.com/office/drawing/2014/main" id="{5F8F8E0F-FB27-B6AF-2F96-F1A6872B57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9960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05940B68-0849-BA30-8C0D-6B5792035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:notes">
            <a:extLst>
              <a:ext uri="{FF2B5EF4-FFF2-40B4-BE49-F238E27FC236}">
                <a16:creationId xmlns:a16="http://schemas.microsoft.com/office/drawing/2014/main" id="{26CABD1C-6B64-C806-683F-3D6690247A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0:notes">
            <a:extLst>
              <a:ext uri="{FF2B5EF4-FFF2-40B4-BE49-F238E27FC236}">
                <a16:creationId xmlns:a16="http://schemas.microsoft.com/office/drawing/2014/main" id="{F324E42F-312D-DB8C-A1A0-A236BBAC69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17240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>
          <a:extLst>
            <a:ext uri="{FF2B5EF4-FFF2-40B4-BE49-F238E27FC236}">
              <a16:creationId xmlns:a16="http://schemas.microsoft.com/office/drawing/2014/main" id="{8FA3B42C-A6DF-71AE-CBEB-B890D9730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5:notes">
            <a:extLst>
              <a:ext uri="{FF2B5EF4-FFF2-40B4-BE49-F238E27FC236}">
                <a16:creationId xmlns:a16="http://schemas.microsoft.com/office/drawing/2014/main" id="{F941D220-417F-FB0E-9A77-3F108E2428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5:notes">
            <a:extLst>
              <a:ext uri="{FF2B5EF4-FFF2-40B4-BE49-F238E27FC236}">
                <a16:creationId xmlns:a16="http://schemas.microsoft.com/office/drawing/2014/main" id="{92EB5772-FFFD-1C46-C04E-04ADA1D35E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7930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" name="Google Shape;7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315E3DDB-A2C4-58A4-3651-51C38DB26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>
            <a:extLst>
              <a:ext uri="{FF2B5EF4-FFF2-40B4-BE49-F238E27FC236}">
                <a16:creationId xmlns:a16="http://schemas.microsoft.com/office/drawing/2014/main" id="{D97572EA-23DC-D17B-8FDB-21B9F6BC47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7B6D12D9-AFEC-CB5E-99F3-C2D83AA0B0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2256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13796D33-BC4C-2C31-7FB5-5CE3D6DA2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>
            <a:extLst>
              <a:ext uri="{FF2B5EF4-FFF2-40B4-BE49-F238E27FC236}">
                <a16:creationId xmlns:a16="http://schemas.microsoft.com/office/drawing/2014/main" id="{D15B7FF0-CD67-8F55-8C5D-693A75058D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D754F636-C854-F404-C178-063527A741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4930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75D3BFF6-A45C-20F4-3B0B-DAD2DA0C9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>
            <a:extLst>
              <a:ext uri="{FF2B5EF4-FFF2-40B4-BE49-F238E27FC236}">
                <a16:creationId xmlns:a16="http://schemas.microsoft.com/office/drawing/2014/main" id="{8DEE088B-15C0-FF42-4B87-6578EEC738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8:notes">
            <a:extLst>
              <a:ext uri="{FF2B5EF4-FFF2-40B4-BE49-F238E27FC236}">
                <a16:creationId xmlns:a16="http://schemas.microsoft.com/office/drawing/2014/main" id="{FC8B663D-3D3F-D7E2-7D8F-1C71238CDD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5934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A4B032E6-C1A8-DCB7-26F7-9097031CC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>
            <a:extLst>
              <a:ext uri="{FF2B5EF4-FFF2-40B4-BE49-F238E27FC236}">
                <a16:creationId xmlns:a16="http://schemas.microsoft.com/office/drawing/2014/main" id="{A4F43210-BDE9-B079-E2D0-33BED520D9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8:notes">
            <a:extLst>
              <a:ext uri="{FF2B5EF4-FFF2-40B4-BE49-F238E27FC236}">
                <a16:creationId xmlns:a16="http://schemas.microsoft.com/office/drawing/2014/main" id="{02B0CEE5-C9A4-53FF-DCD4-59C371B560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0019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4F4F4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0F0F0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/>
        </p:nvSpPr>
        <p:spPr>
          <a:xfrm>
            <a:off x="1028700" y="3984708"/>
            <a:ext cx="91695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Click to add subtitle</a:t>
            </a:r>
            <a:endParaRPr/>
          </a:p>
        </p:txBody>
      </p:sp>
      <p:sp>
        <p:nvSpPr>
          <p:cNvPr id="15" name="Google Shape;15;p3"/>
          <p:cNvSpPr txBox="1"/>
          <p:nvPr/>
        </p:nvSpPr>
        <p:spPr>
          <a:xfrm>
            <a:off x="1028700" y="1123950"/>
            <a:ext cx="14241000" cy="27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3" b="1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sz="11003" b="1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3" b="1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 sz="11003" b="1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solidFill>
          <a:srgbClr val="F0F0F0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457200" y="3946075"/>
            <a:ext cx="8229600" cy="59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8481250" y="12"/>
            <a:ext cx="9806732" cy="10286957"/>
          </a:xfrm>
          <a:custGeom>
            <a:avLst/>
            <a:gdLst/>
            <a:ahLst/>
            <a:cxnLst/>
            <a:rect l="l" t="t" r="r" b="b"/>
            <a:pathLst>
              <a:path w="2052777" h="2489824" extrusionOk="0">
                <a:moveTo>
                  <a:pt x="12780" y="0"/>
                </a:moveTo>
                <a:lnTo>
                  <a:pt x="2039997" y="0"/>
                </a:lnTo>
                <a:cubicBezTo>
                  <a:pt x="2047055" y="0"/>
                  <a:pt x="2052777" y="5722"/>
                  <a:pt x="2052777" y="12780"/>
                </a:cubicBezTo>
                <a:lnTo>
                  <a:pt x="2052777" y="2477045"/>
                </a:lnTo>
                <a:cubicBezTo>
                  <a:pt x="2052777" y="2484102"/>
                  <a:pt x="2047055" y="2489824"/>
                  <a:pt x="2039997" y="2489824"/>
                </a:cubicBezTo>
                <a:lnTo>
                  <a:pt x="12780" y="2489824"/>
                </a:lnTo>
                <a:cubicBezTo>
                  <a:pt x="5722" y="2489824"/>
                  <a:pt x="0" y="2484102"/>
                  <a:pt x="0" y="2477045"/>
                </a:cubicBezTo>
                <a:lnTo>
                  <a:pt x="0" y="12780"/>
                </a:lnTo>
                <a:cubicBezTo>
                  <a:pt x="0" y="5722"/>
                  <a:pt x="5722" y="0"/>
                  <a:pt x="1278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457200" y="635000"/>
            <a:ext cx="74076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sz="7000" b="1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 sz="7000" b="1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20" name="Google Shape;20;p4"/>
          <p:cNvGraphicFramePr/>
          <p:nvPr/>
        </p:nvGraphicFramePr>
        <p:xfrm>
          <a:off x="10204349" y="17804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{2ED01079-DA22-4972-B7E5-D0FA10F8A72A}</a:tableStyleId>
              </a:tblPr>
              <a:tblGrid>
                <a:gridCol w="5534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6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81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1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1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6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81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7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7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 u="none" strike="noStrike" cap="non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7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</a:t>
                      </a:r>
                      <a:endParaRPr sz="3000" u="none" strike="noStrike" cap="none"/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F0F0F0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/>
          <p:nvPr/>
        </p:nvSpPr>
        <p:spPr>
          <a:xfrm>
            <a:off x="843625" y="4406900"/>
            <a:ext cx="6961500" cy="3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sz="7000" b="1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 sz="7000" b="1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0" b="1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4" name="Google Shape;2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143987" y="493753"/>
            <a:ext cx="8428401" cy="929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/>
          <p:nvPr/>
        </p:nvSpPr>
        <p:spPr>
          <a:xfrm>
            <a:off x="8141647" y="-2599606"/>
            <a:ext cx="4287457" cy="4287457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13739832" y="8143040"/>
            <a:ext cx="4287457" cy="4287457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bg>
      <p:bgPr>
        <a:solidFill>
          <a:srgbClr val="F0F0F0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/>
          <p:nvPr/>
        </p:nvSpPr>
        <p:spPr>
          <a:xfrm>
            <a:off x="1750959" y="4191249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6044819" y="4191249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10338678" y="4191249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14632538" y="4191249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/>
          <p:nvPr/>
        </p:nvSpPr>
        <p:spPr>
          <a:xfrm>
            <a:off x="2136141" y="4773613"/>
            <a:ext cx="1134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/>
          </a:p>
        </p:txBody>
      </p:sp>
      <p:sp>
        <p:nvSpPr>
          <p:cNvPr id="34" name="Google Shape;34;p6"/>
          <p:cNvSpPr txBox="1"/>
          <p:nvPr/>
        </p:nvSpPr>
        <p:spPr>
          <a:xfrm>
            <a:off x="6430000" y="4773613"/>
            <a:ext cx="1134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/>
          </a:p>
        </p:txBody>
      </p:sp>
      <p:sp>
        <p:nvSpPr>
          <p:cNvPr id="35" name="Google Shape;35;p6"/>
          <p:cNvSpPr txBox="1"/>
          <p:nvPr/>
        </p:nvSpPr>
        <p:spPr>
          <a:xfrm>
            <a:off x="10723860" y="4773613"/>
            <a:ext cx="1134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/>
          </a:p>
        </p:txBody>
      </p:sp>
      <p:sp>
        <p:nvSpPr>
          <p:cNvPr id="36" name="Google Shape;36;p6"/>
          <p:cNvSpPr txBox="1"/>
          <p:nvPr/>
        </p:nvSpPr>
        <p:spPr>
          <a:xfrm>
            <a:off x="15017719" y="4773613"/>
            <a:ext cx="1134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/>
          </a:p>
        </p:txBody>
      </p:sp>
      <p:sp>
        <p:nvSpPr>
          <p:cNvPr id="37" name="Google Shape;37;p6"/>
          <p:cNvSpPr txBox="1"/>
          <p:nvPr/>
        </p:nvSpPr>
        <p:spPr>
          <a:xfrm>
            <a:off x="1322925" y="608550"/>
            <a:ext cx="102924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sz="70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83850" y="6574358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Char char="•"/>
              <a:defRPr sz="28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–"/>
              <a:defRPr sz="24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•"/>
              <a:defRPr sz="20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9271550" y="6574358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Char char="•"/>
              <a:defRPr sz="28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–"/>
              <a:defRPr sz="24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•"/>
              <a:defRPr sz="20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5130100" y="6726758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Char char="•"/>
              <a:defRPr sz="28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–"/>
              <a:defRPr sz="24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•"/>
              <a:defRPr sz="20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13565750" y="6574358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Char char="•"/>
              <a:defRPr sz="28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–"/>
              <a:defRPr sz="24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•"/>
              <a:defRPr sz="20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bg>
      <p:bgPr>
        <a:solidFill>
          <a:srgbClr val="F0F0F0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91390" y="1586870"/>
            <a:ext cx="7575066" cy="75152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8"/>
          <p:cNvGrpSpPr/>
          <p:nvPr/>
        </p:nvGrpSpPr>
        <p:grpSpPr>
          <a:xfrm>
            <a:off x="0" y="1982004"/>
            <a:ext cx="9043246" cy="6488806"/>
            <a:chOff x="0" y="-57150"/>
            <a:chExt cx="2188800" cy="1570531"/>
          </a:xfrm>
        </p:grpSpPr>
        <p:sp>
          <p:nvSpPr>
            <p:cNvPr id="51" name="Google Shape;51;p8"/>
            <p:cNvSpPr/>
            <p:nvPr/>
          </p:nvSpPr>
          <p:spPr>
            <a:xfrm>
              <a:off x="0" y="0"/>
              <a:ext cx="2188755" cy="1513381"/>
            </a:xfrm>
            <a:custGeom>
              <a:avLst/>
              <a:gdLst/>
              <a:ahLst/>
              <a:cxnLst/>
              <a:rect l="l" t="t" r="r" b="b"/>
              <a:pathLst>
                <a:path w="2188755" h="1513381" extrusionOk="0">
                  <a:moveTo>
                    <a:pt x="11986" y="0"/>
                  </a:moveTo>
                  <a:lnTo>
                    <a:pt x="2176770" y="0"/>
                  </a:lnTo>
                  <a:cubicBezTo>
                    <a:pt x="2183389" y="0"/>
                    <a:pt x="2188755" y="5366"/>
                    <a:pt x="2188755" y="11986"/>
                  </a:cubicBezTo>
                  <a:lnTo>
                    <a:pt x="2188755" y="1501395"/>
                  </a:lnTo>
                  <a:cubicBezTo>
                    <a:pt x="2188755" y="1508014"/>
                    <a:pt x="2183389" y="1513381"/>
                    <a:pt x="2176770" y="1513381"/>
                  </a:cubicBezTo>
                  <a:lnTo>
                    <a:pt x="11986" y="1513381"/>
                  </a:lnTo>
                  <a:cubicBezTo>
                    <a:pt x="5366" y="1513381"/>
                    <a:pt x="0" y="1508014"/>
                    <a:pt x="0" y="1501395"/>
                  </a:cubicBezTo>
                  <a:lnTo>
                    <a:pt x="0" y="11986"/>
                  </a:lnTo>
                  <a:cubicBezTo>
                    <a:pt x="0" y="5366"/>
                    <a:pt x="5366" y="0"/>
                    <a:pt x="11986" y="0"/>
                  </a:cubicBezTo>
                  <a:close/>
                </a:path>
              </a:pathLst>
            </a:custGeom>
            <a:solidFill>
              <a:srgbClr val="005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8"/>
            <p:cNvSpPr txBox="1"/>
            <p:nvPr/>
          </p:nvSpPr>
          <p:spPr>
            <a:xfrm>
              <a:off x="0" y="-57150"/>
              <a:ext cx="2188800" cy="15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0" tIns="254000" rIns="254000" bIns="254000" anchor="ctr" anchorCtr="0">
              <a:noAutofit/>
            </a:bodyPr>
            <a:lstStyle/>
            <a:p>
              <a:pPr marL="0" marR="0" lvl="0" indent="0" algn="ctr" rtl="0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" name="Google Shape;53;p8"/>
          <p:cNvSpPr txBox="1"/>
          <p:nvPr/>
        </p:nvSpPr>
        <p:spPr>
          <a:xfrm>
            <a:off x="1028700" y="2830277"/>
            <a:ext cx="7547400" cy="4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sz="6999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 sz="6999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746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7465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7465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»"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7465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7465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7465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7465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746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746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746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»"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746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746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746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746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bg>
      <p:bgPr>
        <a:solidFill>
          <a:schemeClr val="dk2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7465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7465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746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746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»"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746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746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746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746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40830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/>
          <p:nvPr/>
        </p:nvSpPr>
        <p:spPr>
          <a:xfrm>
            <a:off x="5732698" y="8423275"/>
            <a:ext cx="6822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Click to edit subtitle</a:t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14514776" y="-2574148"/>
            <a:ext cx="6435455" cy="6435455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-2661372" y="6426551"/>
            <a:ext cx="6435455" cy="6435455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9"/>
          <p:cNvSpPr txBox="1"/>
          <p:nvPr/>
        </p:nvSpPr>
        <p:spPr>
          <a:xfrm>
            <a:off x="3178639" y="1985973"/>
            <a:ext cx="11930700" cy="57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469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Click to</a:t>
            </a:r>
            <a:endParaRPr sz="12469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469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edit theme style</a:t>
            </a:r>
            <a:endParaRPr sz="12469" b="1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46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46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–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746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746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–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746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»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746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746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746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746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772763" y="3751267"/>
            <a:ext cx="91694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US" sz="2000" dirty="0">
                <a:solidFill>
                  <a:srgbClr val="00569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Insights into UPI Transactions, Bank Stability, and Risk Hotspots</a:t>
            </a:r>
            <a:endParaRPr sz="2000" dirty="0">
              <a:solidFill>
                <a:srgbClr val="00569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2" name="Google Shape;72;p10"/>
          <p:cNvSpPr txBox="1"/>
          <p:nvPr/>
        </p:nvSpPr>
        <p:spPr>
          <a:xfrm>
            <a:off x="1711088" y="1042064"/>
            <a:ext cx="11054700" cy="2709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3" b="1" dirty="0">
                <a:solidFill>
                  <a:srgbClr val="00569E"/>
                </a:solidFill>
                <a:latin typeface="Poppins"/>
                <a:cs typeface="Poppins"/>
                <a:sym typeface="Poppins"/>
              </a:rPr>
              <a:t>UPI Payment Analysis </a:t>
            </a:r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366734"/>
            <a:ext cx="18288000" cy="1919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9" name="Google Shape;209;p19"/>
          <p:cNvCxnSpPr>
            <a:cxnSpLocks/>
          </p:cNvCxnSpPr>
          <p:nvPr/>
        </p:nvCxnSpPr>
        <p:spPr>
          <a:xfrm>
            <a:off x="9568421" y="1755300"/>
            <a:ext cx="0" cy="6776400"/>
          </a:xfrm>
          <a:prstGeom prst="straightConnector1">
            <a:avLst/>
          </a:prstGeom>
          <a:noFill/>
          <a:ln w="38100" cap="flat" cmpd="sng">
            <a:solidFill>
              <a:srgbClr val="00569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" name="Google Shape;222;p19"/>
          <p:cNvSpPr txBox="1"/>
          <p:nvPr/>
        </p:nvSpPr>
        <p:spPr>
          <a:xfrm>
            <a:off x="3287386" y="932527"/>
            <a:ext cx="66981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IN" sz="2800" b="1" dirty="0">
                <a:solidFill>
                  <a:srgbClr val="00569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Bank  Reliability</a:t>
            </a:r>
            <a:endParaRPr lang="en-US" sz="2800" b="1" dirty="0">
              <a:solidFill>
                <a:srgbClr val="00569E"/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</p:txBody>
      </p:sp>
      <p:sp>
        <p:nvSpPr>
          <p:cNvPr id="231" name="Google Shape;231;p19"/>
          <p:cNvSpPr txBox="1"/>
          <p:nvPr/>
        </p:nvSpPr>
        <p:spPr>
          <a:xfrm>
            <a:off x="539557" y="2527399"/>
            <a:ext cx="8705588" cy="5232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 ranking is based on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failure rate (%)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which shows how reliably each bank handles UPI transactions.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HDFC Bank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is the most reliable with a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1.04% failure rate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Even though its failure count is high, it handles a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very large number of transactions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so its performance is still strong.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IDFC First Bank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has fewer failures overall, but its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slightly higher failure rate (1.06%)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places it below HDFC, showing it manages a smaller transaction volume.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SBI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has the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highest failure rate (1.15%)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along with a high failure count, indicating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performance issues during heavy load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Banks with large transaction volumes need to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keep improving their UPI systems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to maintain low failure rates and ensure smooth customer experience.</a:t>
            </a:r>
          </a:p>
        </p:txBody>
      </p:sp>
      <p:pic>
        <p:nvPicPr>
          <p:cNvPr id="3074" name="Picture 2" descr="A Power BI visual">
            <a:extLst>
              <a:ext uri="{FF2B5EF4-FFF2-40B4-BE49-F238E27FC236}">
                <a16:creationId xmlns:a16="http://schemas.microsoft.com/office/drawing/2014/main" id="{68D23841-1D2D-BD10-A4D1-11521581A5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9" r="10614" b="6078"/>
          <a:stretch>
            <a:fillRect/>
          </a:stretch>
        </p:blipFill>
        <p:spPr bwMode="auto">
          <a:xfrm>
            <a:off x="10214975" y="1596439"/>
            <a:ext cx="7366512" cy="693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208">
          <a:extLst>
            <a:ext uri="{FF2B5EF4-FFF2-40B4-BE49-F238E27FC236}">
              <a16:creationId xmlns:a16="http://schemas.microsoft.com/office/drawing/2014/main" id="{90C02E9C-9652-F6AC-0ADC-AE64664B8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9" name="Google Shape;209;p19">
            <a:extLst>
              <a:ext uri="{FF2B5EF4-FFF2-40B4-BE49-F238E27FC236}">
                <a16:creationId xmlns:a16="http://schemas.microsoft.com/office/drawing/2014/main" id="{83BD7605-15F6-97BA-4B63-6565169E6F39}"/>
              </a:ext>
            </a:extLst>
          </p:cNvPr>
          <p:cNvCxnSpPr>
            <a:cxnSpLocks/>
          </p:cNvCxnSpPr>
          <p:nvPr/>
        </p:nvCxnSpPr>
        <p:spPr>
          <a:xfrm>
            <a:off x="9355478" y="1755300"/>
            <a:ext cx="0" cy="6776400"/>
          </a:xfrm>
          <a:prstGeom prst="straightConnector1">
            <a:avLst/>
          </a:prstGeom>
          <a:noFill/>
          <a:ln w="38100" cap="flat" cmpd="sng">
            <a:solidFill>
              <a:srgbClr val="00569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" name="Google Shape;222;p19">
            <a:extLst>
              <a:ext uri="{FF2B5EF4-FFF2-40B4-BE49-F238E27FC236}">
                <a16:creationId xmlns:a16="http://schemas.microsoft.com/office/drawing/2014/main" id="{E04D01EA-D6F0-2722-FA12-0F83CF32AC84}"/>
              </a:ext>
            </a:extLst>
          </p:cNvPr>
          <p:cNvSpPr txBox="1"/>
          <p:nvPr/>
        </p:nvSpPr>
        <p:spPr>
          <a:xfrm>
            <a:off x="3144266" y="991904"/>
            <a:ext cx="66981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Bank Performance</a:t>
            </a:r>
          </a:p>
        </p:txBody>
      </p:sp>
      <p:sp>
        <p:nvSpPr>
          <p:cNvPr id="231" name="Google Shape;231;p19">
            <a:extLst>
              <a:ext uri="{FF2B5EF4-FFF2-40B4-BE49-F238E27FC236}">
                <a16:creationId xmlns:a16="http://schemas.microsoft.com/office/drawing/2014/main" id="{B8FCE9D1-C8B4-88FF-523A-81D5199E7D67}"/>
              </a:ext>
            </a:extLst>
          </p:cNvPr>
          <p:cNvSpPr txBox="1"/>
          <p:nvPr/>
        </p:nvSpPr>
        <p:spPr>
          <a:xfrm>
            <a:off x="762100" y="2450455"/>
            <a:ext cx="8286286" cy="5693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 scatter plot compares banks’ failure rates with their transaction volumes. 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SBI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shows the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highest failure rate (1.15%)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even with high volume (~11.5M), indicating its systems struggle under heavy load.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PNB and ICICI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also show higher failure rates, suggesting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backend inefficiencies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HDFC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performs the best with the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lowest failure rate (1.04%)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while handling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10M+ transactions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proving strong reliability under pressure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Kotak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manages a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balanced performance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with moderate failure rate (1.07%) at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12M+ volume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showing efficient load handling.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Overall, banks on the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left side (low failure rate)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handle high volumes well, while banks on the </a:t>
            </a:r>
            <a:r>
              <a:rPr lang="en-US" altLang="en-US" sz="20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right side (higher failure rate)</a:t>
            </a:r>
            <a:r>
              <a:rPr lang="en-US" altLang="en-US" sz="2000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face stress even with moderate loads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bg2">
                  <a:lumMod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098" name="Picture 2" descr="Bank Performance [Failure vs Volume]">
            <a:extLst>
              <a:ext uri="{FF2B5EF4-FFF2-40B4-BE49-F238E27FC236}">
                <a16:creationId xmlns:a16="http://schemas.microsoft.com/office/drawing/2014/main" id="{145A407F-8C6B-FE0E-2D54-3D7E1B8C7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468" y="2191994"/>
            <a:ext cx="7420674" cy="5206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052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208">
          <a:extLst>
            <a:ext uri="{FF2B5EF4-FFF2-40B4-BE49-F238E27FC236}">
              <a16:creationId xmlns:a16="http://schemas.microsoft.com/office/drawing/2014/main" id="{D00CFB0E-3D99-EFFC-490C-860CFC615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9" name="Google Shape;209;p19">
            <a:extLst>
              <a:ext uri="{FF2B5EF4-FFF2-40B4-BE49-F238E27FC236}">
                <a16:creationId xmlns:a16="http://schemas.microsoft.com/office/drawing/2014/main" id="{A0167FFE-3AD0-7531-C123-78D5FCEA8238}"/>
              </a:ext>
            </a:extLst>
          </p:cNvPr>
          <p:cNvCxnSpPr>
            <a:cxnSpLocks/>
          </p:cNvCxnSpPr>
          <p:nvPr/>
        </p:nvCxnSpPr>
        <p:spPr>
          <a:xfrm>
            <a:off x="9355478" y="1755300"/>
            <a:ext cx="0" cy="6776400"/>
          </a:xfrm>
          <a:prstGeom prst="straightConnector1">
            <a:avLst/>
          </a:prstGeom>
          <a:noFill/>
          <a:ln w="38100" cap="flat" cmpd="sng">
            <a:solidFill>
              <a:srgbClr val="00569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" name="Google Shape;222;p19">
            <a:extLst>
              <a:ext uri="{FF2B5EF4-FFF2-40B4-BE49-F238E27FC236}">
                <a16:creationId xmlns:a16="http://schemas.microsoft.com/office/drawing/2014/main" id="{29FE20DF-2763-70BE-BA16-690C8F76837A}"/>
              </a:ext>
            </a:extLst>
          </p:cNvPr>
          <p:cNvSpPr txBox="1"/>
          <p:nvPr/>
        </p:nvSpPr>
        <p:spPr>
          <a:xfrm>
            <a:off x="3263106" y="1539856"/>
            <a:ext cx="66981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IN" sz="2800" b="1" dirty="0">
                <a:solidFill>
                  <a:srgbClr val="00569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Fraud Hotspots</a:t>
            </a:r>
            <a:endParaRPr lang="en-US" sz="2800" b="1" i="0" u="none" strike="noStrike" cap="none" dirty="0">
              <a:solidFill>
                <a:srgbClr val="00569E"/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</p:txBody>
      </p:sp>
      <p:sp>
        <p:nvSpPr>
          <p:cNvPr id="231" name="Google Shape;231;p19">
            <a:extLst>
              <a:ext uri="{FF2B5EF4-FFF2-40B4-BE49-F238E27FC236}">
                <a16:creationId xmlns:a16="http://schemas.microsoft.com/office/drawing/2014/main" id="{F7397886-2B69-151F-B643-245C0E086C50}"/>
              </a:ext>
            </a:extLst>
          </p:cNvPr>
          <p:cNvSpPr txBox="1"/>
          <p:nvPr/>
        </p:nvSpPr>
        <p:spPr>
          <a:xfrm>
            <a:off x="766329" y="2818770"/>
            <a:ext cx="8286286" cy="430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/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Uttar Pradesh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is the top fraud hotspot with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6,255 cases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708 per 1M transactions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West Bengal 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Odisha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follow closely, while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Bihar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ranks fifth with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5,546 cases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913.87 per 1M transactions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just"/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Fraudulent activity does not always correlate with transaction volume. Localized factors like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lower financial literacy</a:t>
            </a:r>
            <a:r>
              <a:rPr lang="en-US" sz="2000">
                <a:latin typeface="Poppins" panose="00000500000000000000" pitchFamily="2" charset="0"/>
                <a:cs typeface="Poppins" panose="00000500000000000000" pitchFamily="2" charset="0"/>
              </a:rPr>
              <a:t>, 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weaker state-level anti-fraud enforcement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likely drive higher fraud rates.</a:t>
            </a:r>
          </a:p>
          <a:p>
            <a:pPr algn="just"/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These states require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targeted awareness campaigns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stricter fraud monitoring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 High fraud rates can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erode customer trust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and may lead to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stricter transaction limits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or added friction in the payment process.</a:t>
            </a:r>
          </a:p>
        </p:txBody>
      </p:sp>
      <p:pic>
        <p:nvPicPr>
          <p:cNvPr id="1025" name="Picture 1" descr="Top 5 Fraud Hotspots">
            <a:extLst>
              <a:ext uri="{FF2B5EF4-FFF2-40B4-BE49-F238E27FC236}">
                <a16:creationId xmlns:a16="http://schemas.microsoft.com/office/drawing/2014/main" id="{07140260-CFB6-9704-E08B-AB29714D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476" y="2335530"/>
            <a:ext cx="7157350" cy="5093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8007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"/>
          <p:cNvSpPr txBox="1"/>
          <p:nvPr/>
        </p:nvSpPr>
        <p:spPr>
          <a:xfrm>
            <a:off x="6600058" y="1114425"/>
            <a:ext cx="10659242" cy="143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i="0" u="none" strike="noStrike" cap="none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  <a:endParaRPr/>
          </a:p>
        </p:txBody>
      </p:sp>
      <p:grpSp>
        <p:nvGrpSpPr>
          <p:cNvPr id="331" name="Google Shape;331;p23"/>
          <p:cNvGrpSpPr/>
          <p:nvPr/>
        </p:nvGrpSpPr>
        <p:grpSpPr>
          <a:xfrm>
            <a:off x="0" y="-136061"/>
            <a:ext cx="5794347" cy="10423061"/>
            <a:chOff x="0" y="-38100"/>
            <a:chExt cx="1622546" cy="2918689"/>
          </a:xfrm>
        </p:grpSpPr>
        <p:sp>
          <p:nvSpPr>
            <p:cNvPr id="332" name="Google Shape;332;p23"/>
            <p:cNvSpPr/>
            <p:nvPr/>
          </p:nvSpPr>
          <p:spPr>
            <a:xfrm>
              <a:off x="0" y="0"/>
              <a:ext cx="1622546" cy="2880589"/>
            </a:xfrm>
            <a:custGeom>
              <a:avLst/>
              <a:gdLst/>
              <a:ahLst/>
              <a:cxnLst/>
              <a:rect l="l" t="t" r="r" b="b"/>
              <a:pathLst>
                <a:path w="1622546" h="2880589" extrusionOk="0">
                  <a:moveTo>
                    <a:pt x="0" y="0"/>
                  </a:moveTo>
                  <a:lnTo>
                    <a:pt x="1622546" y="0"/>
                  </a:lnTo>
                  <a:lnTo>
                    <a:pt x="1622546" y="2880589"/>
                  </a:lnTo>
                  <a:lnTo>
                    <a:pt x="0" y="2880589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333" name="Google Shape;333;p23"/>
            <p:cNvSpPr txBox="1"/>
            <p:nvPr/>
          </p:nvSpPr>
          <p:spPr>
            <a:xfrm>
              <a:off x="0" y="-38100"/>
              <a:ext cx="1622546" cy="29186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210C1204-9127-60D3-7319-93A7B14C4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0058" y="3100177"/>
            <a:ext cx="9157649" cy="55861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The analysis of the UPI Payment Dashboard reveals an ecosystem defined by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explosive growth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alongside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critical operational challenges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. The platform is clearly dominant, driven by major apps like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PhonePe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GPay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and concentrated in economic hubs like Maharashtra and Karnataka.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The key takeaway is a story of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resilience under pressure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: despite handling massive, surging transaction volumes (especially toward year-end), the system maintains an impressively low average failure rate of 1.10%. This demonstrates the robust infrastructure of leading banks like HDFC and </a:t>
            </a:r>
            <a:r>
              <a:rPr lang="en-US" alt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Kotak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. However, the presence of distinct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Fraud Hotspots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(West Bengal, Uttar Pradesh) and the structural risk posed by high market concentration remain persistent threats.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UPI has moved beyond adoption into its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optimization and governance phase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 Targeted interventions, continuous monitoring, and predictive analysis are crucial to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secure growth, improve system reliability, and maintain customer trust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69E"/>
        </a:solidFill>
        <a:effectLst/>
      </p:bgPr>
    </p:bg>
    <p:spTree>
      <p:nvGrpSpPr>
        <p:cNvPr id="1" name="Shape 338">
          <a:extLst>
            <a:ext uri="{FF2B5EF4-FFF2-40B4-BE49-F238E27FC236}">
              <a16:creationId xmlns:a16="http://schemas.microsoft.com/office/drawing/2014/main" id="{715C6610-22F1-8DC4-9C13-37EEEE672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4">
            <a:extLst>
              <a:ext uri="{FF2B5EF4-FFF2-40B4-BE49-F238E27FC236}">
                <a16:creationId xmlns:a16="http://schemas.microsoft.com/office/drawing/2014/main" id="{215C6BF0-E370-5F60-BB25-60DF2438DF99}"/>
              </a:ext>
            </a:extLst>
          </p:cNvPr>
          <p:cNvSpPr txBox="1"/>
          <p:nvPr/>
        </p:nvSpPr>
        <p:spPr>
          <a:xfrm>
            <a:off x="1913516" y="4205851"/>
            <a:ext cx="14460968" cy="2303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74" b="1" i="0" u="none" strike="noStrike" cap="none" dirty="0">
                <a:solidFill>
                  <a:srgbClr val="FFFDFC"/>
                </a:solidFill>
                <a:latin typeface="Poppins"/>
                <a:ea typeface="Poppins"/>
                <a:cs typeface="Poppins"/>
                <a:sym typeface="Poppins"/>
              </a:rPr>
              <a:t>THANK YOU!</a:t>
            </a:r>
            <a:endParaRPr dirty="0"/>
          </a:p>
        </p:txBody>
      </p:sp>
      <p:pic>
        <p:nvPicPr>
          <p:cNvPr id="340" name="Google Shape;340;p24">
            <a:extLst>
              <a:ext uri="{FF2B5EF4-FFF2-40B4-BE49-F238E27FC236}">
                <a16:creationId xmlns:a16="http://schemas.microsoft.com/office/drawing/2014/main" id="{3CCF8B87-463E-0D37-822F-8AB895B955B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352750"/>
            <a:ext cx="18424924" cy="19342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4230108"/>
      </p:ext>
    </p:extLst>
  </p:cSld>
  <p:clrMapOvr>
    <a:masterClrMapping/>
  </p:clrMapOvr>
  <p:transition spd="slow">
    <p:push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B8D7B1-A9ED-35EA-9F87-858417B95065}"/>
              </a:ext>
            </a:extLst>
          </p:cNvPr>
          <p:cNvSpPr/>
          <p:nvPr/>
        </p:nvSpPr>
        <p:spPr>
          <a:xfrm>
            <a:off x="10440537" y="641445"/>
            <a:ext cx="6643398" cy="8843749"/>
          </a:xfrm>
          <a:prstGeom prst="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47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8" name="Google Shape;88;p12"/>
          <p:cNvSpPr/>
          <p:nvPr/>
        </p:nvSpPr>
        <p:spPr>
          <a:xfrm>
            <a:off x="8141647" y="-2599606"/>
            <a:ext cx="4287921" cy="4287921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2"/>
          <p:cNvSpPr/>
          <p:nvPr/>
        </p:nvSpPr>
        <p:spPr>
          <a:xfrm>
            <a:off x="13889958" y="8265870"/>
            <a:ext cx="4287921" cy="4287921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2"/>
          <p:cNvSpPr txBox="1"/>
          <p:nvPr/>
        </p:nvSpPr>
        <p:spPr>
          <a:xfrm>
            <a:off x="2738207" y="407683"/>
            <a:ext cx="7547400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 dirty="0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CONTEXT</a:t>
            </a:r>
            <a:endParaRPr lang="en-US" sz="7000" dirty="0">
              <a:solidFill>
                <a:srgbClr val="00569E"/>
              </a:solidFill>
            </a:endParaRPr>
          </a:p>
        </p:txBody>
      </p:sp>
      <p:sp>
        <p:nvSpPr>
          <p:cNvPr id="91" name="Google Shape;91;p12"/>
          <p:cNvSpPr txBox="1"/>
          <p:nvPr/>
        </p:nvSpPr>
        <p:spPr>
          <a:xfrm>
            <a:off x="501042" y="2134889"/>
            <a:ext cx="9331890" cy="637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India’s UPI platform has completely changed how people make payments, growing at a speed never seen before. But this rapid growth has also created practical challenges for banks, payment apps, and regulators.</a:t>
            </a:r>
          </a:p>
          <a:p>
            <a:endParaRPr lang="en-US" sz="1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 UPI transaction data — such as volumes, success rates, failures, </a:t>
            </a:r>
            <a:r>
              <a:rPr lang="en-US" sz="1800">
                <a:latin typeface="Poppins" panose="00000500000000000000" pitchFamily="2" charset="0"/>
                <a:cs typeface="Poppins" panose="00000500000000000000" pitchFamily="2" charset="0"/>
              </a:rPr>
              <a:t>fraud count, </a:t>
            </a: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and regional patterns — is scattered across different systems and reports. Because of this, stakeholders often struggle to understand what’s really happening in the UPI ecosystem.</a:t>
            </a:r>
          </a:p>
          <a:p>
            <a:endParaRPr lang="en-US" sz="1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Banks and </a:t>
            </a:r>
            <a:r>
              <a:rPr lang="en-US" sz="1800" dirty="0" err="1">
                <a:latin typeface="Poppins" panose="00000500000000000000" pitchFamily="2" charset="0"/>
                <a:cs typeface="Poppins" panose="00000500000000000000" pitchFamily="2" charset="0"/>
              </a:rPr>
              <a:t>Fintechs</a:t>
            </a: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 struggle to handle sudden spikes in transaction volume, rising failure numbers, and uneven performance across apps and states — but they can’t easily pinpoint where these issues are happening or which part of their system is getting stressed</a:t>
            </a:r>
          </a:p>
          <a:p>
            <a:endParaRPr lang="en-US" sz="1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Regulators and policymakers find it hard to spot which states are growing, which regions face more fraud, and which areas need better awareness or infrastructure. Payment apps also lack a simple way to compare their performance with competitors or understand shifting user behavior.</a:t>
            </a:r>
          </a:p>
          <a:p>
            <a:endParaRPr lang="en-US" sz="1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Without one unified, reliable view of all these metrics, problems are usually addressed only after they cause service disruptions, customer complaints, or security risks. This leads to slow decision-making, higher operational costs, and missed opportunities for improvement.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69E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Google Shape;78;p11"/>
          <p:cNvGraphicFramePr/>
          <p:nvPr>
            <p:extLst>
              <p:ext uri="{D42A27DB-BD31-4B8C-83A1-F6EECF244321}">
                <p14:modId xmlns:p14="http://schemas.microsoft.com/office/powerpoint/2010/main" val="3858898526"/>
              </p:ext>
            </p:extLst>
          </p:nvPr>
        </p:nvGraphicFramePr>
        <p:xfrm>
          <a:off x="7716648" y="2371543"/>
          <a:ext cx="9732724" cy="8764908"/>
        </p:xfrm>
        <a:graphic>
          <a:graphicData uri="http://schemas.openxmlformats.org/drawingml/2006/table">
            <a:tbl>
              <a:tblPr>
                <a:noFill/>
                <a:tableStyleId>{2ED01079-DA22-4972-B7E5-D0FA10F8A72A}</a:tableStyleId>
              </a:tblPr>
              <a:tblGrid>
                <a:gridCol w="9703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52604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Identify </a:t>
                      </a:r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transaction bottlenecks and failure-prone banks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 to improve system reliability.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Understand </a:t>
                      </a:r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regional and demographic adoption patterns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 to drive digital inclusion.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3200" dirty="0">
                          <a:solidFill>
                            <a:schemeClr val="bg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Detect </a:t>
                      </a: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fraud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hotspots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and emerging risk trends to enhance user safety and trust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Benchmark </a:t>
                      </a:r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app and bank performance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 to optimize competition, partnerships, and customer experience.</a:t>
                      </a: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83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83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83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83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83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83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30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56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79" name="Google Shape;79;p11"/>
          <p:cNvGrpSpPr/>
          <p:nvPr/>
        </p:nvGrpSpPr>
        <p:grpSpPr>
          <a:xfrm>
            <a:off x="1" y="-236125"/>
            <a:ext cx="6726476" cy="10523185"/>
            <a:chOff x="0" y="-57151"/>
            <a:chExt cx="2052777" cy="2547000"/>
          </a:xfrm>
        </p:grpSpPr>
        <p:sp>
          <p:nvSpPr>
            <p:cNvPr id="80" name="Google Shape;80;p11"/>
            <p:cNvSpPr/>
            <p:nvPr/>
          </p:nvSpPr>
          <p:spPr>
            <a:xfrm>
              <a:off x="0" y="0"/>
              <a:ext cx="2052777" cy="2489824"/>
            </a:xfrm>
            <a:custGeom>
              <a:avLst/>
              <a:gdLst/>
              <a:ahLst/>
              <a:cxnLst/>
              <a:rect l="l" t="t" r="r" b="b"/>
              <a:pathLst>
                <a:path w="2052777" h="2489824" extrusionOk="0">
                  <a:moveTo>
                    <a:pt x="12780" y="0"/>
                  </a:moveTo>
                  <a:lnTo>
                    <a:pt x="2039997" y="0"/>
                  </a:lnTo>
                  <a:cubicBezTo>
                    <a:pt x="2047055" y="0"/>
                    <a:pt x="2052777" y="5722"/>
                    <a:pt x="2052777" y="12780"/>
                  </a:cubicBezTo>
                  <a:lnTo>
                    <a:pt x="2052777" y="2477045"/>
                  </a:lnTo>
                  <a:cubicBezTo>
                    <a:pt x="2052777" y="2484102"/>
                    <a:pt x="2047055" y="2489824"/>
                    <a:pt x="2039997" y="2489824"/>
                  </a:cubicBezTo>
                  <a:lnTo>
                    <a:pt x="12780" y="2489824"/>
                  </a:lnTo>
                  <a:cubicBezTo>
                    <a:pt x="5722" y="2489824"/>
                    <a:pt x="0" y="2484102"/>
                    <a:pt x="0" y="2477045"/>
                  </a:cubicBezTo>
                  <a:lnTo>
                    <a:pt x="0" y="12780"/>
                  </a:lnTo>
                  <a:cubicBezTo>
                    <a:pt x="0" y="5722"/>
                    <a:pt x="5722" y="0"/>
                    <a:pt x="12780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1"/>
            <p:cNvSpPr txBox="1"/>
            <p:nvPr/>
          </p:nvSpPr>
          <p:spPr>
            <a:xfrm>
              <a:off x="0" y="-57151"/>
              <a:ext cx="1325700" cy="2547000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txBody>
            <a:bodyPr spcFirstLastPara="1" wrap="square" lIns="254000" tIns="254000" rIns="254000" bIns="254000" anchor="ctr" anchorCtr="0">
              <a:noAutofit/>
            </a:bodyPr>
            <a:lstStyle/>
            <a:p>
              <a:pPr marL="0" marR="0" lvl="0" indent="0" algn="ctr" rtl="0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1"/>
          <p:cNvSpPr txBox="1"/>
          <p:nvPr/>
        </p:nvSpPr>
        <p:spPr>
          <a:xfrm rot="-5400000">
            <a:off x="-1173351" y="4161099"/>
            <a:ext cx="8229600" cy="153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OBJECTIVE </a:t>
            </a:r>
            <a:endParaRPr sz="10000" dirty="0"/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6"/>
          <p:cNvGrpSpPr/>
          <p:nvPr/>
        </p:nvGrpSpPr>
        <p:grpSpPr>
          <a:xfrm>
            <a:off x="-7771100" y="-2583687"/>
            <a:ext cx="15178802" cy="15178802"/>
            <a:chOff x="0" y="0"/>
            <a:chExt cx="812800" cy="812800"/>
          </a:xfrm>
        </p:grpSpPr>
        <p:sp>
          <p:nvSpPr>
            <p:cNvPr id="149" name="Google Shape;149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145DA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" name="Google Shape;151;p16"/>
          <p:cNvGrpSpPr/>
          <p:nvPr/>
        </p:nvGrpSpPr>
        <p:grpSpPr>
          <a:xfrm>
            <a:off x="-6783626" y="-1935247"/>
            <a:ext cx="13881919" cy="13881919"/>
            <a:chOff x="0" y="0"/>
            <a:chExt cx="812800" cy="812800"/>
          </a:xfrm>
        </p:grpSpPr>
        <p:sp>
          <p:nvSpPr>
            <p:cNvPr id="152" name="Google Shape;152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16"/>
          <p:cNvGrpSpPr/>
          <p:nvPr/>
        </p:nvGrpSpPr>
        <p:grpSpPr>
          <a:xfrm>
            <a:off x="6790638" y="2518246"/>
            <a:ext cx="373607" cy="373607"/>
            <a:chOff x="0" y="0"/>
            <a:chExt cx="812800" cy="812800"/>
          </a:xfrm>
        </p:grpSpPr>
        <p:sp>
          <p:nvSpPr>
            <p:cNvPr id="172" name="Google Shape;172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 cmpd="sng">
              <a:solidFill>
                <a:srgbClr val="00569E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16"/>
          <p:cNvGrpSpPr/>
          <p:nvPr/>
        </p:nvGrpSpPr>
        <p:grpSpPr>
          <a:xfrm>
            <a:off x="7200496" y="4042704"/>
            <a:ext cx="373607" cy="373607"/>
            <a:chOff x="0" y="0"/>
            <a:chExt cx="812800" cy="812800"/>
          </a:xfrm>
        </p:grpSpPr>
        <p:sp>
          <p:nvSpPr>
            <p:cNvPr id="175" name="Google Shape;175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 cmpd="sng">
              <a:solidFill>
                <a:srgbClr val="00569E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6829411" y="7265053"/>
            <a:ext cx="373607" cy="373607"/>
            <a:chOff x="0" y="0"/>
            <a:chExt cx="812800" cy="812800"/>
          </a:xfrm>
        </p:grpSpPr>
        <p:sp>
          <p:nvSpPr>
            <p:cNvPr id="178" name="Google Shape;178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 cmpd="sng">
              <a:solidFill>
                <a:srgbClr val="00569E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" name="Google Shape;180;p16"/>
          <p:cNvGrpSpPr/>
          <p:nvPr/>
        </p:nvGrpSpPr>
        <p:grpSpPr>
          <a:xfrm>
            <a:off x="7194643" y="5622695"/>
            <a:ext cx="373607" cy="373607"/>
            <a:chOff x="0" y="0"/>
            <a:chExt cx="812800" cy="812800"/>
          </a:xfrm>
        </p:grpSpPr>
        <p:sp>
          <p:nvSpPr>
            <p:cNvPr id="181" name="Google Shape;181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 cmpd="sng">
              <a:solidFill>
                <a:srgbClr val="00569E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3" name="Google Shape;183;p16"/>
          <p:cNvSpPr txBox="1"/>
          <p:nvPr/>
        </p:nvSpPr>
        <p:spPr>
          <a:xfrm>
            <a:off x="959394" y="1249495"/>
            <a:ext cx="6293603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ABOUT DATA </a:t>
            </a:r>
            <a:endParaRPr lang="en-US" sz="5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A70271-E144-887E-6AF2-3DCC65E94008}"/>
              </a:ext>
            </a:extLst>
          </p:cNvPr>
          <p:cNvSpPr txBox="1"/>
          <p:nvPr/>
        </p:nvSpPr>
        <p:spPr>
          <a:xfrm>
            <a:off x="261425" y="2651455"/>
            <a:ext cx="6293603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 data model is primarily based on a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Star Schema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with Transactions as the central fact table connected to key dimensions like App, Bank, Calendar, and Region to analyze transaction performance. </a:t>
            </a:r>
          </a:p>
          <a:p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Calendar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dimension is linked to both Transactions and Fraud Details, enabling time-based analysis of both regular and fraudulent activities.</a:t>
            </a:r>
          </a:p>
          <a:p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The Fraud Details table acts as a separate fact table containing measures like  </a:t>
            </a:r>
            <a:r>
              <a:rPr lang="en-US" sz="20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Fraud_Count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etc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and is connected only to Calendar and Region, not to Transactions. </a:t>
            </a:r>
          </a:p>
          <a:p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creates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two independent Star Schemas sharing common dimensions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allowing fraud and transaction data to be analyzed independently while still using </a:t>
            </a:r>
          </a:p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shared context.</a:t>
            </a:r>
            <a:endParaRPr lang="en-IN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D1CDD3C-0C24-659A-C149-9BB15C77901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333333"/>
              </a:clrFrom>
              <a:clrTo>
                <a:srgbClr val="333333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016"/>
          <a:stretch>
            <a:fillRect/>
          </a:stretch>
        </p:blipFill>
        <p:spPr>
          <a:xfrm>
            <a:off x="7633350" y="739402"/>
            <a:ext cx="10930295" cy="8141708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95">
          <a:extLst>
            <a:ext uri="{FF2B5EF4-FFF2-40B4-BE49-F238E27FC236}">
              <a16:creationId xmlns:a16="http://schemas.microsoft.com/office/drawing/2014/main" id="{83EEB195-CC6D-0F79-F98B-285CBBCC3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3">
            <a:extLst>
              <a:ext uri="{FF2B5EF4-FFF2-40B4-BE49-F238E27FC236}">
                <a16:creationId xmlns:a16="http://schemas.microsoft.com/office/drawing/2014/main" id="{06491714-D6B1-71BF-F63C-2C1FA507C66E}"/>
              </a:ext>
            </a:extLst>
          </p:cNvPr>
          <p:cNvPicPr preferRelativeResize="0"/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8288000" cy="304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3">
            <a:extLst>
              <a:ext uri="{FF2B5EF4-FFF2-40B4-BE49-F238E27FC236}">
                <a16:creationId xmlns:a16="http://schemas.microsoft.com/office/drawing/2014/main" id="{8305ECFD-3C19-1B58-EF88-EA12C60C00AF}"/>
              </a:ext>
            </a:extLst>
          </p:cNvPr>
          <p:cNvSpPr txBox="1"/>
          <p:nvPr/>
        </p:nvSpPr>
        <p:spPr>
          <a:xfrm>
            <a:off x="959300" y="214310"/>
            <a:ext cx="16369399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KPI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106" name="Google Shape;106;p13">
            <a:extLst>
              <a:ext uri="{FF2B5EF4-FFF2-40B4-BE49-F238E27FC236}">
                <a16:creationId xmlns:a16="http://schemas.microsoft.com/office/drawing/2014/main" id="{E0B1A89F-B9FB-C349-D13F-920216455DBD}"/>
              </a:ext>
            </a:extLst>
          </p:cNvPr>
          <p:cNvSpPr txBox="1"/>
          <p:nvPr/>
        </p:nvSpPr>
        <p:spPr>
          <a:xfrm>
            <a:off x="1077238" y="4845478"/>
            <a:ext cx="4899731" cy="31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Represents the </a:t>
            </a:r>
            <a:r>
              <a:rPr lang="en-US" sz="1800" b="1" dirty="0">
                <a:latin typeface="Poppins" panose="00000500000000000000" pitchFamily="2" charset="0"/>
                <a:cs typeface="Poppins" panose="00000500000000000000" pitchFamily="2" charset="0"/>
              </a:rPr>
              <a:t>volume of UPI usage</a:t>
            </a: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, showing how widely the system is adopted. </a:t>
            </a:r>
          </a:p>
          <a:p>
            <a:pPr lvl="0" algn="just">
              <a:lnSpc>
                <a:spcPct val="115000"/>
              </a:lnSpc>
            </a:pPr>
            <a:endParaRPr lang="en-US" sz="1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It’s driven by user awareness, app usability, and merchant acceptance.</a:t>
            </a:r>
          </a:p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To grow further, focus on </a:t>
            </a:r>
            <a:r>
              <a:rPr lang="en-US" sz="1800" b="1" dirty="0">
                <a:latin typeface="Poppins" panose="00000500000000000000" pitchFamily="2" charset="0"/>
                <a:cs typeface="Poppins" panose="00000500000000000000" pitchFamily="2" charset="0"/>
              </a:rPr>
              <a:t>expanding rural outreach, cashback programs, and smoother onboarding</a:t>
            </a: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sz="1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7" name="Google Shape;107;p13">
            <a:extLst>
              <a:ext uri="{FF2B5EF4-FFF2-40B4-BE49-F238E27FC236}">
                <a16:creationId xmlns:a16="http://schemas.microsoft.com/office/drawing/2014/main" id="{5A6DE08D-A92F-E218-5E52-6D6BD73EE305}"/>
              </a:ext>
            </a:extLst>
          </p:cNvPr>
          <p:cNvSpPr txBox="1"/>
          <p:nvPr/>
        </p:nvSpPr>
        <p:spPr>
          <a:xfrm>
            <a:off x="7006450" y="4798151"/>
            <a:ext cx="4421687" cy="350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The total monetary value of all transactions processed.</a:t>
            </a:r>
          </a:p>
          <a:p>
            <a:pPr lvl="0" algn="just">
              <a:lnSpc>
                <a:spcPct val="115000"/>
              </a:lnSpc>
            </a:pPr>
            <a:endParaRPr lang="en-US" sz="1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High-value transactions, overall economic activity, and an increasing </a:t>
            </a:r>
            <a:r>
              <a:rPr lang="en-US" sz="1800" b="1" dirty="0">
                <a:latin typeface="Poppins" panose="00000500000000000000" pitchFamily="2" charset="0"/>
                <a:cs typeface="Poppins" panose="00000500000000000000" pitchFamily="2" charset="0"/>
              </a:rPr>
              <a:t>Average Ticket Size</a:t>
            </a: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 (ATS) drive this up</a:t>
            </a:r>
          </a:p>
          <a:p>
            <a:pPr lvl="0" algn="just">
              <a:lnSpc>
                <a:spcPct val="115000"/>
              </a:lnSpc>
            </a:pPr>
            <a:endParaRPr lang="en-US" sz="1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To boost it, </a:t>
            </a:r>
            <a:r>
              <a:rPr lang="en-US" sz="1800" b="1" dirty="0">
                <a:latin typeface="Poppins" panose="00000500000000000000" pitchFamily="2" charset="0"/>
                <a:cs typeface="Poppins" panose="00000500000000000000" pitchFamily="2" charset="0"/>
              </a:rPr>
              <a:t>enable higher transaction limits and promote business payments</a:t>
            </a: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lvl="0" algn="just">
              <a:lnSpc>
                <a:spcPct val="115000"/>
              </a:lnSpc>
            </a:pPr>
            <a:endParaRPr sz="1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8" name="Google Shape;108;p13">
            <a:extLst>
              <a:ext uri="{FF2B5EF4-FFF2-40B4-BE49-F238E27FC236}">
                <a16:creationId xmlns:a16="http://schemas.microsoft.com/office/drawing/2014/main" id="{13B9DAD3-6738-C930-CF41-C20C8D100F51}"/>
              </a:ext>
            </a:extLst>
          </p:cNvPr>
          <p:cNvSpPr txBox="1"/>
          <p:nvPr/>
        </p:nvSpPr>
        <p:spPr>
          <a:xfrm>
            <a:off x="12457618" y="4660472"/>
            <a:ext cx="5141450" cy="350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Indicates the </a:t>
            </a:r>
            <a:r>
              <a:rPr lang="en-US" sz="1800" b="1" dirty="0">
                <a:latin typeface="Poppins" panose="00000500000000000000" pitchFamily="2" charset="0"/>
                <a:cs typeface="Poppins" panose="00000500000000000000" pitchFamily="2" charset="0"/>
              </a:rPr>
              <a:t>average value per transaction</a:t>
            </a: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, revealing user behavior patterns.</a:t>
            </a:r>
          </a:p>
          <a:p>
            <a:pPr lvl="0" algn="just">
              <a:lnSpc>
                <a:spcPct val="115000"/>
              </a:lnSpc>
            </a:pPr>
            <a:endParaRPr lang="en-US" sz="1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 Low ATS means daily small payments (P2M), while a rise suggests </a:t>
            </a:r>
            <a:r>
              <a:rPr lang="en-US" sz="1800" b="1" dirty="0">
                <a:latin typeface="Poppins" panose="00000500000000000000" pitchFamily="2" charset="0"/>
                <a:cs typeface="Poppins" panose="00000500000000000000" pitchFamily="2" charset="0"/>
              </a:rPr>
              <a:t>larger peer-to-peer (P2P)</a:t>
            </a: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 or business transfers.</a:t>
            </a:r>
          </a:p>
          <a:p>
            <a:pPr lvl="0" algn="just">
              <a:lnSpc>
                <a:spcPct val="115000"/>
              </a:lnSpc>
            </a:pPr>
            <a:endParaRPr lang="en-US" sz="1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>
              <a:lnSpc>
                <a:spcPct val="115000"/>
              </a:lnSpc>
            </a:pP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 To improve, </a:t>
            </a:r>
            <a:r>
              <a:rPr lang="en-US" sz="1800" b="1" dirty="0">
                <a:latin typeface="Poppins" panose="00000500000000000000" pitchFamily="2" charset="0"/>
                <a:cs typeface="Poppins" panose="00000500000000000000" pitchFamily="2" charset="0"/>
              </a:rPr>
              <a:t>target high-value users, enable bill payments, and enhance trust for large transfers</a:t>
            </a:r>
            <a:r>
              <a:rPr lang="en-US" sz="18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sz="1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6B6D15D-90C8-7D85-2BAA-C1F784CC10B4}"/>
              </a:ext>
            </a:extLst>
          </p:cNvPr>
          <p:cNvGrpSpPr/>
          <p:nvPr/>
        </p:nvGrpSpPr>
        <p:grpSpPr>
          <a:xfrm>
            <a:off x="1555609" y="1908097"/>
            <a:ext cx="3319390" cy="2455863"/>
            <a:chOff x="2436179" y="1784834"/>
            <a:chExt cx="3319390" cy="2455863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54FFD7A7-EDEC-6A80-22F1-E18CE7FA901B}"/>
                </a:ext>
              </a:extLst>
            </p:cNvPr>
            <p:cNvSpPr/>
            <p:nvPr/>
          </p:nvSpPr>
          <p:spPr>
            <a:xfrm>
              <a:off x="2436179" y="1784834"/>
              <a:ext cx="3319390" cy="2455863"/>
            </a:xfrm>
            <a:prstGeom prst="roundRect">
              <a:avLst/>
            </a:prstGeom>
            <a:solidFill>
              <a:srgbClr val="0056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Google Shape;101;p13">
              <a:extLst>
                <a:ext uri="{FF2B5EF4-FFF2-40B4-BE49-F238E27FC236}">
                  <a16:creationId xmlns:a16="http://schemas.microsoft.com/office/drawing/2014/main" id="{EF4E31CC-B9B8-91EA-C4EF-9429EE661A4B}"/>
                </a:ext>
              </a:extLst>
            </p:cNvPr>
            <p:cNvSpPr txBox="1"/>
            <p:nvPr/>
          </p:nvSpPr>
          <p:spPr>
            <a:xfrm>
              <a:off x="3035408" y="2198490"/>
              <a:ext cx="2037632" cy="10772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 b="1" dirty="0">
                  <a:solidFill>
                    <a:srgbClr val="FDFDFD"/>
                  </a:solidFill>
                  <a:latin typeface="Poppins"/>
                  <a:cs typeface="Poppins"/>
                  <a:sym typeface="Poppins"/>
                </a:rPr>
                <a:t>127M</a:t>
              </a:r>
              <a:endParaRPr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7219A4-9F24-ECEE-CC05-B928ABF35BC2}"/>
                </a:ext>
              </a:extLst>
            </p:cNvPr>
            <p:cNvSpPr txBox="1"/>
            <p:nvPr/>
          </p:nvSpPr>
          <p:spPr>
            <a:xfrm>
              <a:off x="3212785" y="3275708"/>
              <a:ext cx="25427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</a:rPr>
                <a:t>Total Transactions </a:t>
              </a:r>
              <a:endParaRPr lang="en-IN" sz="16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05E976-57DE-F24E-7214-CB409C6CF15D}"/>
              </a:ext>
            </a:extLst>
          </p:cNvPr>
          <p:cNvGrpSpPr/>
          <p:nvPr/>
        </p:nvGrpSpPr>
        <p:grpSpPr>
          <a:xfrm>
            <a:off x="7557599" y="1878781"/>
            <a:ext cx="3625792" cy="2455863"/>
            <a:chOff x="7684584" y="1797360"/>
            <a:chExt cx="3625792" cy="2455863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3C343C7-A1E5-9801-F2A8-7BEE1D37D8D1}"/>
                </a:ext>
              </a:extLst>
            </p:cNvPr>
            <p:cNvSpPr/>
            <p:nvPr/>
          </p:nvSpPr>
          <p:spPr>
            <a:xfrm>
              <a:off x="7684584" y="1797360"/>
              <a:ext cx="3319390" cy="2455863"/>
            </a:xfrm>
            <a:prstGeom prst="roundRect">
              <a:avLst/>
            </a:prstGeom>
            <a:solidFill>
              <a:srgbClr val="0056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Google Shape;101;p13">
              <a:extLst>
                <a:ext uri="{FF2B5EF4-FFF2-40B4-BE49-F238E27FC236}">
                  <a16:creationId xmlns:a16="http://schemas.microsoft.com/office/drawing/2014/main" id="{2D0F552E-26BC-132F-3F95-248B9BACD69A}"/>
                </a:ext>
              </a:extLst>
            </p:cNvPr>
            <p:cNvSpPr txBox="1"/>
            <p:nvPr/>
          </p:nvSpPr>
          <p:spPr>
            <a:xfrm>
              <a:off x="8053092" y="2175096"/>
              <a:ext cx="2720161" cy="10772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 b="1" dirty="0">
                  <a:solidFill>
                    <a:srgbClr val="FDFDFD"/>
                  </a:solidFill>
                  <a:latin typeface="Poppins"/>
                  <a:cs typeface="Poppins"/>
                  <a:sym typeface="Poppins"/>
                </a:rPr>
                <a:t>34.62bn</a:t>
              </a:r>
              <a:endParaRPr 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274E38F-970B-08E4-7863-B206B164537F}"/>
                </a:ext>
              </a:extLst>
            </p:cNvPr>
            <p:cNvSpPr txBox="1"/>
            <p:nvPr/>
          </p:nvSpPr>
          <p:spPr>
            <a:xfrm>
              <a:off x="8767592" y="3213132"/>
              <a:ext cx="25427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</a:rPr>
                <a:t>Total Value</a:t>
              </a:r>
              <a:endParaRPr lang="en-IN" sz="16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68FD456-7CA7-0BB7-38D9-1DF490F14BC0}"/>
              </a:ext>
            </a:extLst>
          </p:cNvPr>
          <p:cNvGrpSpPr/>
          <p:nvPr/>
        </p:nvGrpSpPr>
        <p:grpSpPr>
          <a:xfrm>
            <a:off x="13462116" y="1908097"/>
            <a:ext cx="3319390" cy="2455863"/>
            <a:chOff x="13070776" y="1784834"/>
            <a:chExt cx="3319390" cy="2455863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DF893595-FA26-5ABA-48D9-44D34C84DF6A}"/>
                </a:ext>
              </a:extLst>
            </p:cNvPr>
            <p:cNvSpPr/>
            <p:nvPr/>
          </p:nvSpPr>
          <p:spPr>
            <a:xfrm>
              <a:off x="13070776" y="1784834"/>
              <a:ext cx="3319390" cy="2455863"/>
            </a:xfrm>
            <a:prstGeom prst="roundRect">
              <a:avLst/>
            </a:prstGeom>
            <a:solidFill>
              <a:srgbClr val="0056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Google Shape;101;p13">
              <a:extLst>
                <a:ext uri="{FF2B5EF4-FFF2-40B4-BE49-F238E27FC236}">
                  <a16:creationId xmlns:a16="http://schemas.microsoft.com/office/drawing/2014/main" id="{5AC3B654-9B27-D8F0-2FEA-010014F4189B}"/>
                </a:ext>
              </a:extLst>
            </p:cNvPr>
            <p:cNvSpPr txBox="1"/>
            <p:nvPr/>
          </p:nvSpPr>
          <p:spPr>
            <a:xfrm>
              <a:off x="13670005" y="2198490"/>
              <a:ext cx="2037632" cy="10772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 b="1" dirty="0">
                  <a:solidFill>
                    <a:srgbClr val="FDFDFD"/>
                  </a:solidFill>
                  <a:latin typeface="Poppins"/>
                  <a:cs typeface="Poppins"/>
                  <a:sym typeface="Poppins"/>
                </a:rPr>
                <a:t>272.52</a:t>
              </a:r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41E1F0C-8E00-6A29-1234-5E63F5F22451}"/>
                </a:ext>
              </a:extLst>
            </p:cNvPr>
            <p:cNvSpPr txBox="1"/>
            <p:nvPr/>
          </p:nvSpPr>
          <p:spPr>
            <a:xfrm>
              <a:off x="13847382" y="3275708"/>
              <a:ext cx="25427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</a:rPr>
                <a:t>Avg. Ticket Size</a:t>
              </a:r>
              <a:endParaRPr lang="en-IN" sz="16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03498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95">
          <a:extLst>
            <a:ext uri="{FF2B5EF4-FFF2-40B4-BE49-F238E27FC236}">
              <a16:creationId xmlns:a16="http://schemas.microsoft.com/office/drawing/2014/main" id="{085A1253-F75A-DE85-11E8-5B8C77724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3">
            <a:extLst>
              <a:ext uri="{FF2B5EF4-FFF2-40B4-BE49-F238E27FC236}">
                <a16:creationId xmlns:a16="http://schemas.microsoft.com/office/drawing/2014/main" id="{896205AD-1ED0-7425-7C93-F3B9C61B6A26}"/>
              </a:ext>
            </a:extLst>
          </p:cNvPr>
          <p:cNvPicPr preferRelativeResize="0"/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8288000" cy="304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3">
            <a:extLst>
              <a:ext uri="{FF2B5EF4-FFF2-40B4-BE49-F238E27FC236}">
                <a16:creationId xmlns:a16="http://schemas.microsoft.com/office/drawing/2014/main" id="{F55D403B-593E-E3B0-EE3A-553BA09847C5}"/>
              </a:ext>
            </a:extLst>
          </p:cNvPr>
          <p:cNvSpPr txBox="1"/>
          <p:nvPr/>
        </p:nvSpPr>
        <p:spPr>
          <a:xfrm>
            <a:off x="959300" y="178480"/>
            <a:ext cx="16369399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KPI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106" name="Google Shape;106;p13">
            <a:extLst>
              <a:ext uri="{FF2B5EF4-FFF2-40B4-BE49-F238E27FC236}">
                <a16:creationId xmlns:a16="http://schemas.microsoft.com/office/drawing/2014/main" id="{4AEBA4A0-BDFF-8084-5470-6BE82DD22C2C}"/>
              </a:ext>
            </a:extLst>
          </p:cNvPr>
          <p:cNvSpPr txBox="1"/>
          <p:nvPr/>
        </p:nvSpPr>
        <p:spPr>
          <a:xfrm>
            <a:off x="1678488" y="4869522"/>
            <a:ext cx="6764054" cy="353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5000"/>
              </a:lnSpc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Measures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system reliability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and transaction success. </a:t>
            </a:r>
          </a:p>
          <a:p>
            <a:pPr lvl="0" algn="just">
              <a:lnSpc>
                <a:spcPct val="115000"/>
              </a:lnSpc>
            </a:pP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>
              <a:lnSpc>
                <a:spcPct val="115000"/>
              </a:lnSpc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Affected by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bank server downtimes, network lags, or user mistakes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lvl="0" algn="just">
              <a:lnSpc>
                <a:spcPct val="115000"/>
              </a:lnSpc>
            </a:pP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>
              <a:lnSpc>
                <a:spcPct val="115000"/>
              </a:lnSpc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High failure rates reduce trust and user satisfaction. To improve,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enhance server capacity, error handling, and retry mechanisms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lvl="0" algn="just">
              <a:lnSpc>
                <a:spcPct val="115000"/>
              </a:lnSpc>
            </a:pP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7" name="Google Shape;107;p13">
            <a:extLst>
              <a:ext uri="{FF2B5EF4-FFF2-40B4-BE49-F238E27FC236}">
                <a16:creationId xmlns:a16="http://schemas.microsoft.com/office/drawing/2014/main" id="{62BDE08A-A23E-4BF0-8B93-D6B37B93ADB1}"/>
              </a:ext>
            </a:extLst>
          </p:cNvPr>
          <p:cNvSpPr txBox="1"/>
          <p:nvPr/>
        </p:nvSpPr>
        <p:spPr>
          <a:xfrm>
            <a:off x="10321310" y="4869522"/>
            <a:ext cx="5736920" cy="353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5000"/>
              </a:lnSpc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Represents the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rate of fraudulent transactions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, reflecting the system’s security resilience. </a:t>
            </a:r>
          </a:p>
          <a:p>
            <a:pPr lvl="0" algn="just">
              <a:lnSpc>
                <a:spcPct val="115000"/>
              </a:lnSpc>
            </a:pP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>
              <a:lnSpc>
                <a:spcPct val="115000"/>
              </a:lnSpc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It’s driven by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phishing, unauthorized access, and low user awareness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lvl="0" algn="just">
              <a:lnSpc>
                <a:spcPct val="115000"/>
              </a:lnSpc>
            </a:pP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algn="just">
              <a:lnSpc>
                <a:spcPct val="115000"/>
              </a:lnSpc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To reduce it,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implement advanced fraud detection, AI-based monitoring, and awareness campaigns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3AF1507-9BAA-1BC1-AD84-06CB813A9074}"/>
              </a:ext>
            </a:extLst>
          </p:cNvPr>
          <p:cNvGrpSpPr/>
          <p:nvPr/>
        </p:nvGrpSpPr>
        <p:grpSpPr>
          <a:xfrm>
            <a:off x="3535088" y="1872758"/>
            <a:ext cx="3319390" cy="2455863"/>
            <a:chOff x="2436179" y="1784834"/>
            <a:chExt cx="3319390" cy="2455863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FC4AAB5B-DF34-BC57-75B3-87FBCF12E04E}"/>
                </a:ext>
              </a:extLst>
            </p:cNvPr>
            <p:cNvSpPr/>
            <p:nvPr/>
          </p:nvSpPr>
          <p:spPr>
            <a:xfrm>
              <a:off x="2436179" y="1784834"/>
              <a:ext cx="3319390" cy="2455863"/>
            </a:xfrm>
            <a:prstGeom prst="roundRect">
              <a:avLst/>
            </a:prstGeom>
            <a:solidFill>
              <a:srgbClr val="0056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Google Shape;101;p13">
              <a:extLst>
                <a:ext uri="{FF2B5EF4-FFF2-40B4-BE49-F238E27FC236}">
                  <a16:creationId xmlns:a16="http://schemas.microsoft.com/office/drawing/2014/main" id="{9EF46C07-C7BE-2D91-86B1-9D65426987C1}"/>
                </a:ext>
              </a:extLst>
            </p:cNvPr>
            <p:cNvSpPr txBox="1"/>
            <p:nvPr/>
          </p:nvSpPr>
          <p:spPr>
            <a:xfrm>
              <a:off x="3035408" y="2198490"/>
              <a:ext cx="2037632" cy="10772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 b="1" dirty="0">
                  <a:solidFill>
                    <a:srgbClr val="FDFDFD"/>
                  </a:solidFill>
                  <a:latin typeface="Poppins"/>
                  <a:cs typeface="Poppins"/>
                  <a:sym typeface="Poppins"/>
                </a:rPr>
                <a:t>1.10%</a:t>
              </a:r>
              <a:endParaRPr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FC0E95-9AAC-E9A9-9DCE-C3D4B8C7D55B}"/>
                </a:ext>
              </a:extLst>
            </p:cNvPr>
            <p:cNvSpPr txBox="1"/>
            <p:nvPr/>
          </p:nvSpPr>
          <p:spPr>
            <a:xfrm>
              <a:off x="3212785" y="3275708"/>
              <a:ext cx="25427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</a:rPr>
                <a:t>Failure Rate %</a:t>
              </a:r>
              <a:endParaRPr lang="en-IN" sz="16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8AFA0F5-3E68-DABF-576B-E04E1697F26E}"/>
              </a:ext>
            </a:extLst>
          </p:cNvPr>
          <p:cNvGrpSpPr/>
          <p:nvPr/>
        </p:nvGrpSpPr>
        <p:grpSpPr>
          <a:xfrm>
            <a:off x="11530075" y="1932806"/>
            <a:ext cx="3319390" cy="2455863"/>
            <a:chOff x="7684584" y="1797360"/>
            <a:chExt cx="3319390" cy="2455863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94D66C98-0620-32AE-70D8-883D90CF140B}"/>
                </a:ext>
              </a:extLst>
            </p:cNvPr>
            <p:cNvSpPr/>
            <p:nvPr/>
          </p:nvSpPr>
          <p:spPr>
            <a:xfrm>
              <a:off x="7684584" y="1797360"/>
              <a:ext cx="3319390" cy="2455863"/>
            </a:xfrm>
            <a:prstGeom prst="roundRect">
              <a:avLst/>
            </a:prstGeom>
            <a:solidFill>
              <a:srgbClr val="0056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5" name="Google Shape;101;p13">
              <a:extLst>
                <a:ext uri="{FF2B5EF4-FFF2-40B4-BE49-F238E27FC236}">
                  <a16:creationId xmlns:a16="http://schemas.microsoft.com/office/drawing/2014/main" id="{61118B93-4710-26D0-5048-4478B75ABC77}"/>
                </a:ext>
              </a:extLst>
            </p:cNvPr>
            <p:cNvSpPr txBox="1"/>
            <p:nvPr/>
          </p:nvSpPr>
          <p:spPr>
            <a:xfrm>
              <a:off x="8053092" y="2175096"/>
              <a:ext cx="2720161" cy="10772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 b="1" dirty="0">
                  <a:solidFill>
                    <a:srgbClr val="FDFDFD"/>
                  </a:solidFill>
                  <a:latin typeface="Poppins"/>
                  <a:cs typeface="Poppins"/>
                  <a:sym typeface="Poppins"/>
                </a:rPr>
                <a:t>619.78</a:t>
              </a:r>
              <a:endParaRPr 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610B81A-D327-FB95-FE28-61903B6506F9}"/>
                </a:ext>
              </a:extLst>
            </p:cNvPr>
            <p:cNvSpPr txBox="1"/>
            <p:nvPr/>
          </p:nvSpPr>
          <p:spPr>
            <a:xfrm>
              <a:off x="8461190" y="3188353"/>
              <a:ext cx="25427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</a:rPr>
                <a:t>Fraud Rate per 1M</a:t>
              </a:r>
              <a:endParaRPr lang="en-IN" sz="16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1748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7"/>
          <p:cNvGrpSpPr/>
          <p:nvPr/>
        </p:nvGrpSpPr>
        <p:grpSpPr>
          <a:xfrm>
            <a:off x="-1" y="1994529"/>
            <a:ext cx="9557359" cy="6488832"/>
            <a:chOff x="0" y="-57150"/>
            <a:chExt cx="2188755" cy="1570531"/>
          </a:xfrm>
          <a:solidFill>
            <a:srgbClr val="00569E"/>
          </a:solidFill>
        </p:grpSpPr>
        <p:sp>
          <p:nvSpPr>
            <p:cNvPr id="193" name="Google Shape;193;p17"/>
            <p:cNvSpPr/>
            <p:nvPr/>
          </p:nvSpPr>
          <p:spPr>
            <a:xfrm>
              <a:off x="0" y="0"/>
              <a:ext cx="2188755" cy="1513381"/>
            </a:xfrm>
            <a:custGeom>
              <a:avLst/>
              <a:gdLst/>
              <a:ahLst/>
              <a:cxnLst/>
              <a:rect l="l" t="t" r="r" b="b"/>
              <a:pathLst>
                <a:path w="2188755" h="1513381" extrusionOk="0">
                  <a:moveTo>
                    <a:pt x="11986" y="0"/>
                  </a:moveTo>
                  <a:lnTo>
                    <a:pt x="2176770" y="0"/>
                  </a:lnTo>
                  <a:cubicBezTo>
                    <a:pt x="2183389" y="0"/>
                    <a:pt x="2188755" y="5366"/>
                    <a:pt x="2188755" y="11986"/>
                  </a:cubicBezTo>
                  <a:lnTo>
                    <a:pt x="2188755" y="1501395"/>
                  </a:lnTo>
                  <a:cubicBezTo>
                    <a:pt x="2188755" y="1508014"/>
                    <a:pt x="2183389" y="1513381"/>
                    <a:pt x="2176770" y="1513381"/>
                  </a:cubicBezTo>
                  <a:lnTo>
                    <a:pt x="11986" y="1513381"/>
                  </a:lnTo>
                  <a:cubicBezTo>
                    <a:pt x="5366" y="1513381"/>
                    <a:pt x="0" y="1508014"/>
                    <a:pt x="0" y="1501395"/>
                  </a:cubicBezTo>
                  <a:lnTo>
                    <a:pt x="0" y="11986"/>
                  </a:lnTo>
                  <a:cubicBezTo>
                    <a:pt x="0" y="5366"/>
                    <a:pt x="5366" y="0"/>
                    <a:pt x="11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569E"/>
                </a:solidFill>
              </a:endParaRPr>
            </a:p>
          </p:txBody>
        </p:sp>
        <p:sp>
          <p:nvSpPr>
            <p:cNvPr id="194" name="Google Shape;194;p17"/>
            <p:cNvSpPr txBox="1"/>
            <p:nvPr/>
          </p:nvSpPr>
          <p:spPr>
            <a:xfrm>
              <a:off x="0" y="-57150"/>
              <a:ext cx="2188755" cy="157053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254000" tIns="254000" rIns="254000" bIns="254000" anchor="ctr" anchorCtr="0">
              <a:noAutofit/>
            </a:bodyPr>
            <a:lstStyle/>
            <a:p>
              <a:pPr marL="0" marR="0" lvl="0" indent="0" algn="ctr" rtl="0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569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17"/>
          <p:cNvSpPr txBox="1"/>
          <p:nvPr/>
        </p:nvSpPr>
        <p:spPr>
          <a:xfrm>
            <a:off x="2309591" y="1079318"/>
            <a:ext cx="6483680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5"/>
              </a:lnSpc>
            </a:pPr>
            <a:r>
              <a:rPr lang="en-IN" sz="2800" b="1" dirty="0">
                <a:solidFill>
                  <a:srgbClr val="00569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Market Dominance by App</a:t>
            </a:r>
            <a:endParaRPr sz="2800" b="1" dirty="0">
              <a:solidFill>
                <a:srgbClr val="00569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6" name="Google Shape;196;p17"/>
          <p:cNvSpPr txBox="1"/>
          <p:nvPr/>
        </p:nvSpPr>
        <p:spPr>
          <a:xfrm>
            <a:off x="288097" y="3142952"/>
            <a:ext cx="8981162" cy="4001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UPI app market is highly concentrated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with </a:t>
            </a:r>
            <a:r>
              <a:rPr lang="en-US" sz="20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PhonePe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(38.04%)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sz="20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GPay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(31.96%)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and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Paytm (21.93%)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together accounting for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 90% of total transactions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while other apps contribute only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8.07%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b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shows strong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 trust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in these apps but also means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very few players control most of the ecosystem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If any one of these major apps faces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downtime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a large share of India’s UPI payments could be disrupted for users and merchants.</a:t>
            </a:r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b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 make system more reliable , regulators and banks should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promote smaller UPI players, ensure multi-app interoperability, and strengthen backend infrastructure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to reduce single-point failures.</a:t>
            </a:r>
          </a:p>
        </p:txBody>
      </p:sp>
      <p:pic>
        <p:nvPicPr>
          <p:cNvPr id="2050" name="Picture 2" descr="Transaction Volume by App">
            <a:extLst>
              <a:ext uri="{FF2B5EF4-FFF2-40B4-BE49-F238E27FC236}">
                <a16:creationId xmlns:a16="http://schemas.microsoft.com/office/drawing/2014/main" id="{6FCA4B83-B1BA-D735-1081-71D451B18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5938" y="1994529"/>
            <a:ext cx="7472924" cy="6488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B464DD-E775-347E-B07E-9069DD708BA8}"/>
              </a:ext>
            </a:extLst>
          </p:cNvPr>
          <p:cNvSpPr txBox="1"/>
          <p:nvPr/>
        </p:nvSpPr>
        <p:spPr>
          <a:xfrm>
            <a:off x="10592790" y="4379591"/>
            <a:ext cx="13894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Paytm</a:t>
            </a:r>
            <a:endParaRPr lang="en-IN" sz="2200" dirty="0">
              <a:solidFill>
                <a:schemeClr val="tx1">
                  <a:lumMod val="75000"/>
                  <a:lumOff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190">
          <a:extLst>
            <a:ext uri="{FF2B5EF4-FFF2-40B4-BE49-F238E27FC236}">
              <a16:creationId xmlns:a16="http://schemas.microsoft.com/office/drawing/2014/main" id="{2A5044BF-D46A-0E98-DD1D-DF24EDE7A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7">
            <a:extLst>
              <a:ext uri="{FF2B5EF4-FFF2-40B4-BE49-F238E27FC236}">
                <a16:creationId xmlns:a16="http://schemas.microsoft.com/office/drawing/2014/main" id="{60CEB7FB-34BD-E2D5-F33A-543C215898A4}"/>
              </a:ext>
            </a:extLst>
          </p:cNvPr>
          <p:cNvGrpSpPr/>
          <p:nvPr/>
        </p:nvGrpSpPr>
        <p:grpSpPr>
          <a:xfrm>
            <a:off x="-1" y="1994529"/>
            <a:ext cx="9557359" cy="6488832"/>
            <a:chOff x="0" y="-57150"/>
            <a:chExt cx="2188755" cy="1570531"/>
          </a:xfrm>
          <a:solidFill>
            <a:srgbClr val="00569E"/>
          </a:solidFill>
        </p:grpSpPr>
        <p:sp>
          <p:nvSpPr>
            <p:cNvPr id="193" name="Google Shape;193;p17">
              <a:extLst>
                <a:ext uri="{FF2B5EF4-FFF2-40B4-BE49-F238E27FC236}">
                  <a16:creationId xmlns:a16="http://schemas.microsoft.com/office/drawing/2014/main" id="{94159E6D-A18F-5561-D17F-F93F37B7407F}"/>
                </a:ext>
              </a:extLst>
            </p:cNvPr>
            <p:cNvSpPr/>
            <p:nvPr/>
          </p:nvSpPr>
          <p:spPr>
            <a:xfrm>
              <a:off x="0" y="0"/>
              <a:ext cx="2188755" cy="1513381"/>
            </a:xfrm>
            <a:custGeom>
              <a:avLst/>
              <a:gdLst/>
              <a:ahLst/>
              <a:cxnLst/>
              <a:rect l="l" t="t" r="r" b="b"/>
              <a:pathLst>
                <a:path w="2188755" h="1513381" extrusionOk="0">
                  <a:moveTo>
                    <a:pt x="11986" y="0"/>
                  </a:moveTo>
                  <a:lnTo>
                    <a:pt x="2176770" y="0"/>
                  </a:lnTo>
                  <a:cubicBezTo>
                    <a:pt x="2183389" y="0"/>
                    <a:pt x="2188755" y="5366"/>
                    <a:pt x="2188755" y="11986"/>
                  </a:cubicBezTo>
                  <a:lnTo>
                    <a:pt x="2188755" y="1501395"/>
                  </a:lnTo>
                  <a:cubicBezTo>
                    <a:pt x="2188755" y="1508014"/>
                    <a:pt x="2183389" y="1513381"/>
                    <a:pt x="2176770" y="1513381"/>
                  </a:cubicBezTo>
                  <a:lnTo>
                    <a:pt x="11986" y="1513381"/>
                  </a:lnTo>
                  <a:cubicBezTo>
                    <a:pt x="5366" y="1513381"/>
                    <a:pt x="0" y="1508014"/>
                    <a:pt x="0" y="1501395"/>
                  </a:cubicBezTo>
                  <a:lnTo>
                    <a:pt x="0" y="11986"/>
                  </a:lnTo>
                  <a:cubicBezTo>
                    <a:pt x="0" y="5366"/>
                    <a:pt x="5366" y="0"/>
                    <a:pt x="11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569E"/>
                </a:solidFill>
              </a:endParaRPr>
            </a:p>
          </p:txBody>
        </p:sp>
        <p:sp>
          <p:nvSpPr>
            <p:cNvPr id="194" name="Google Shape;194;p17">
              <a:extLst>
                <a:ext uri="{FF2B5EF4-FFF2-40B4-BE49-F238E27FC236}">
                  <a16:creationId xmlns:a16="http://schemas.microsoft.com/office/drawing/2014/main" id="{51C7708C-85F6-FB27-5F59-3127B5DC8F48}"/>
                </a:ext>
              </a:extLst>
            </p:cNvPr>
            <p:cNvSpPr txBox="1"/>
            <p:nvPr/>
          </p:nvSpPr>
          <p:spPr>
            <a:xfrm>
              <a:off x="0" y="-57150"/>
              <a:ext cx="2188755" cy="157053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254000" tIns="254000" rIns="254000" bIns="254000" anchor="ctr" anchorCtr="0">
              <a:noAutofit/>
            </a:bodyPr>
            <a:lstStyle/>
            <a:p>
              <a:pPr marL="0" marR="0" lvl="0" indent="0" algn="ctr" rtl="0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569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17">
            <a:extLst>
              <a:ext uri="{FF2B5EF4-FFF2-40B4-BE49-F238E27FC236}">
                <a16:creationId xmlns:a16="http://schemas.microsoft.com/office/drawing/2014/main" id="{E2156FD4-A479-3A5D-68A7-497417028C4C}"/>
              </a:ext>
            </a:extLst>
          </p:cNvPr>
          <p:cNvSpPr txBox="1"/>
          <p:nvPr/>
        </p:nvSpPr>
        <p:spPr>
          <a:xfrm>
            <a:off x="1695816" y="1024167"/>
            <a:ext cx="6483680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5"/>
              </a:lnSpc>
            </a:pPr>
            <a:r>
              <a:rPr lang="en-US" sz="2800" b="1" dirty="0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Transaction Growth Momentum</a:t>
            </a:r>
          </a:p>
          <a:p>
            <a:pPr lvl="0">
              <a:lnSpc>
                <a:spcPct val="140005"/>
              </a:lnSpc>
            </a:pPr>
            <a:endParaRPr sz="2800" b="1" dirty="0">
              <a:solidFill>
                <a:srgbClr val="00569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Picture 1" descr="Monthly Transaction Volume">
            <a:extLst>
              <a:ext uri="{FF2B5EF4-FFF2-40B4-BE49-F238E27FC236}">
                <a16:creationId xmlns:a16="http://schemas.microsoft.com/office/drawing/2014/main" id="{85689498-D5CF-9C63-296A-16D902CFB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3421" y="2342781"/>
            <a:ext cx="8176482" cy="5523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EB272FE3-1D19-921C-598F-F3250694EF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484" y="2967936"/>
            <a:ext cx="8848388" cy="53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UPI transactions show a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steady upward trend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increasing from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9.8M in Jan to 11.5M in Dec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with value rising from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₹266B to ₹313B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Year-over-year growth is 21.37%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showing strong digital adoption across both 2023 and 2024.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There is a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mid-year dip (May–Aug)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due to seasonal slowdown, followed by a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sharp rise from Sep–Dec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driven by festivals, salary cycles, and higher merchant usage.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 overall trend shows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growing user trust and expanding use cases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As volumes rise, apps and banks need </a:t>
            </a:r>
            <a:r>
              <a:rPr lang="en-US" alt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scalable infrastructure, faster processing, and better  monitoring</a:t>
            </a:r>
            <a:r>
              <a:rPr lang="en-US" alt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to maintain low failure rates.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438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190">
          <a:extLst>
            <a:ext uri="{FF2B5EF4-FFF2-40B4-BE49-F238E27FC236}">
              <a16:creationId xmlns:a16="http://schemas.microsoft.com/office/drawing/2014/main" id="{5E9343AA-11B2-A575-FE02-8E452758F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7">
            <a:extLst>
              <a:ext uri="{FF2B5EF4-FFF2-40B4-BE49-F238E27FC236}">
                <a16:creationId xmlns:a16="http://schemas.microsoft.com/office/drawing/2014/main" id="{FD5B5ED5-ECD9-D2D2-ABD6-87DA20A56F15}"/>
              </a:ext>
            </a:extLst>
          </p:cNvPr>
          <p:cNvGrpSpPr/>
          <p:nvPr/>
        </p:nvGrpSpPr>
        <p:grpSpPr>
          <a:xfrm>
            <a:off x="-1" y="1994529"/>
            <a:ext cx="9557359" cy="6488832"/>
            <a:chOff x="0" y="-57150"/>
            <a:chExt cx="2188755" cy="1570531"/>
          </a:xfrm>
          <a:solidFill>
            <a:srgbClr val="00569E"/>
          </a:solidFill>
        </p:grpSpPr>
        <p:sp>
          <p:nvSpPr>
            <p:cNvPr id="193" name="Google Shape;193;p17">
              <a:extLst>
                <a:ext uri="{FF2B5EF4-FFF2-40B4-BE49-F238E27FC236}">
                  <a16:creationId xmlns:a16="http://schemas.microsoft.com/office/drawing/2014/main" id="{3877B64E-7C3F-E33D-E3F1-A74648DD4040}"/>
                </a:ext>
              </a:extLst>
            </p:cNvPr>
            <p:cNvSpPr/>
            <p:nvPr/>
          </p:nvSpPr>
          <p:spPr>
            <a:xfrm>
              <a:off x="0" y="0"/>
              <a:ext cx="2188755" cy="1513381"/>
            </a:xfrm>
            <a:custGeom>
              <a:avLst/>
              <a:gdLst/>
              <a:ahLst/>
              <a:cxnLst/>
              <a:rect l="l" t="t" r="r" b="b"/>
              <a:pathLst>
                <a:path w="2188755" h="1513381" extrusionOk="0">
                  <a:moveTo>
                    <a:pt x="11986" y="0"/>
                  </a:moveTo>
                  <a:lnTo>
                    <a:pt x="2176770" y="0"/>
                  </a:lnTo>
                  <a:cubicBezTo>
                    <a:pt x="2183389" y="0"/>
                    <a:pt x="2188755" y="5366"/>
                    <a:pt x="2188755" y="11986"/>
                  </a:cubicBezTo>
                  <a:lnTo>
                    <a:pt x="2188755" y="1501395"/>
                  </a:lnTo>
                  <a:cubicBezTo>
                    <a:pt x="2188755" y="1508014"/>
                    <a:pt x="2183389" y="1513381"/>
                    <a:pt x="2176770" y="1513381"/>
                  </a:cubicBezTo>
                  <a:lnTo>
                    <a:pt x="11986" y="1513381"/>
                  </a:lnTo>
                  <a:cubicBezTo>
                    <a:pt x="5366" y="1513381"/>
                    <a:pt x="0" y="1508014"/>
                    <a:pt x="0" y="1501395"/>
                  </a:cubicBezTo>
                  <a:lnTo>
                    <a:pt x="0" y="11986"/>
                  </a:lnTo>
                  <a:cubicBezTo>
                    <a:pt x="0" y="5366"/>
                    <a:pt x="5366" y="0"/>
                    <a:pt x="11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569E"/>
                </a:solidFill>
              </a:endParaRPr>
            </a:p>
          </p:txBody>
        </p:sp>
        <p:sp>
          <p:nvSpPr>
            <p:cNvPr id="194" name="Google Shape;194;p17">
              <a:extLst>
                <a:ext uri="{FF2B5EF4-FFF2-40B4-BE49-F238E27FC236}">
                  <a16:creationId xmlns:a16="http://schemas.microsoft.com/office/drawing/2014/main" id="{0115299D-EAB3-0619-CA68-3C0CD1B7C2FE}"/>
                </a:ext>
              </a:extLst>
            </p:cNvPr>
            <p:cNvSpPr txBox="1"/>
            <p:nvPr/>
          </p:nvSpPr>
          <p:spPr>
            <a:xfrm>
              <a:off x="0" y="-57150"/>
              <a:ext cx="2188755" cy="157053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254000" tIns="254000" rIns="254000" bIns="254000" anchor="ctr" anchorCtr="0">
              <a:noAutofit/>
            </a:bodyPr>
            <a:lstStyle/>
            <a:p>
              <a:pPr marL="0" marR="0" lvl="0" indent="0" algn="ctr" rtl="0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569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17">
            <a:extLst>
              <a:ext uri="{FF2B5EF4-FFF2-40B4-BE49-F238E27FC236}">
                <a16:creationId xmlns:a16="http://schemas.microsoft.com/office/drawing/2014/main" id="{7CFA9719-A1F4-CFB9-14DC-0F4D85DEC275}"/>
              </a:ext>
            </a:extLst>
          </p:cNvPr>
          <p:cNvSpPr txBox="1"/>
          <p:nvPr/>
        </p:nvSpPr>
        <p:spPr>
          <a:xfrm>
            <a:off x="2785579" y="1045534"/>
            <a:ext cx="6483680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5"/>
              </a:lnSpc>
            </a:pPr>
            <a:r>
              <a:rPr lang="en-IN" sz="2800" b="1" dirty="0">
                <a:solidFill>
                  <a:srgbClr val="00569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State-wise Adoption</a:t>
            </a:r>
            <a:endParaRPr sz="2800" b="1" dirty="0">
              <a:solidFill>
                <a:srgbClr val="00569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097" name="Picture 1" descr="Transaction Volume by State">
            <a:extLst>
              <a:ext uri="{FF2B5EF4-FFF2-40B4-BE49-F238E27FC236}">
                <a16:creationId xmlns:a16="http://schemas.microsoft.com/office/drawing/2014/main" id="{D2462BBB-0F48-61C7-A347-724FF465D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2109" y="626714"/>
            <a:ext cx="5921817" cy="8780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13AA4D1-72AF-4A55-8C1E-959D96248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334" y="5040138"/>
            <a:ext cx="894268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A22D13-7840-8AE1-13BE-78DED8E597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281" y="2942897"/>
            <a:ext cx="9018741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Maharashtra leads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with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9.38M transactions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worth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₹260B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followed by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Karnataka, Uttar Pradesh, Telangana, and Tamil Nadu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Assam has the lowest usage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(3.7M transactions, ₹100B), showing that smaller states are still adopting UPI.</a:t>
            </a:r>
          </a:p>
          <a:p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Big states lead because they have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more businesses, better internet, and higher digital payment adoption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These top states contribute majorly to India’s UPI volume — so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any technical issues in these regions can impact national performance</a:t>
            </a:r>
          </a:p>
          <a:p>
            <a:endParaRPr lang="en-US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 boost smaller states, we need </a:t>
            </a:r>
            <a:r>
              <a:rPr lang="en-US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better connectivity, more merchant onboarding, and stronger awareness about safe UPI use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8426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1055</TotalTime>
  <Words>1512</Words>
  <Application>Microsoft Office PowerPoint</Application>
  <PresentationFormat>Custom</PresentationFormat>
  <Paragraphs>125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Poppins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Kavya</cp:lastModifiedBy>
  <cp:revision>9</cp:revision>
  <dcterms:modified xsi:type="dcterms:W3CDTF">2025-11-15T12:34:08Z</dcterms:modified>
</cp:coreProperties>
</file>